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619" r:id="rId1"/>
  </p:sldMasterIdLst>
  <p:notesMasterIdLst>
    <p:notesMasterId r:id="rId21"/>
  </p:notesMasterIdLst>
  <p:sldIdLst>
    <p:sldId id="555" r:id="rId2"/>
    <p:sldId id="506" r:id="rId3"/>
    <p:sldId id="509" r:id="rId4"/>
    <p:sldId id="510" r:id="rId5"/>
    <p:sldId id="511" r:id="rId6"/>
    <p:sldId id="512" r:id="rId7"/>
    <p:sldId id="513" r:id="rId8"/>
    <p:sldId id="514" r:id="rId9"/>
    <p:sldId id="515" r:id="rId10"/>
    <p:sldId id="517" r:id="rId11"/>
    <p:sldId id="518" r:id="rId12"/>
    <p:sldId id="519" r:id="rId13"/>
    <p:sldId id="520" r:id="rId14"/>
    <p:sldId id="521" r:id="rId15"/>
    <p:sldId id="522" r:id="rId16"/>
    <p:sldId id="525" r:id="rId17"/>
    <p:sldId id="530" r:id="rId18"/>
    <p:sldId id="531" r:id="rId19"/>
    <p:sldId id="267" r:id="rId20"/>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5EF9"/>
    <a:srgbClr val="EB5346"/>
    <a:srgbClr val="EF4728"/>
    <a:srgbClr val="FF7E79"/>
    <a:srgbClr val="80210E"/>
    <a:srgbClr val="F8CDC4"/>
    <a:srgbClr val="E43C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3" autoAdjust="0"/>
    <p:restoredTop sz="92977"/>
  </p:normalViewPr>
  <p:slideViewPr>
    <p:cSldViewPr snapToGrid="0">
      <p:cViewPr varScale="1">
        <p:scale>
          <a:sx n="69" d="100"/>
          <a:sy n="69" d="100"/>
        </p:scale>
        <p:origin x="780" y="72"/>
      </p:cViewPr>
      <p:guideLst>
        <p:guide orient="horz" pos="2160"/>
        <p:guide pos="3840"/>
      </p:guideLst>
    </p:cSldViewPr>
  </p:slideViewPr>
  <p:notesTextViewPr>
    <p:cViewPr>
      <p:scale>
        <a:sx n="1" d="1"/>
        <a:sy n="1" d="1"/>
      </p:scale>
      <p:origin x="0" y="0"/>
    </p:cViewPr>
  </p:notesTextViewPr>
  <p:sorterViewPr>
    <p:cViewPr>
      <p:scale>
        <a:sx n="100" d="100"/>
        <a:sy n="100" d="100"/>
      </p:scale>
      <p:origin x="0" y="-139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8C8D0CAB-F55A-2C43-B560-5100C08C470C}" type="datetimeFigureOut">
              <a:rPr lang="en-US" smtClean="0"/>
              <a:t>10/09/2023</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21C30FA-FF41-444D-B724-C10CD0E899C9}" type="slidenum">
              <a:rPr lang="en-US" smtClean="0"/>
              <a:t>‹#›</a:t>
            </a:fld>
            <a:endParaRPr lang="en-US"/>
          </a:p>
        </p:txBody>
      </p:sp>
    </p:spTree>
    <p:extLst>
      <p:ext uri="{BB962C8B-B14F-4D97-AF65-F5344CB8AC3E}">
        <p14:creationId xmlns:p14="http://schemas.microsoft.com/office/powerpoint/2010/main" val="1029058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21C30FA-FF41-444D-B724-C10CD0E899C9}" type="slidenum">
              <a:rPr lang="en-US" smtClean="0"/>
              <a:t>19</a:t>
            </a:fld>
            <a:endParaRPr lang="en-US"/>
          </a:p>
        </p:txBody>
      </p:sp>
    </p:spTree>
    <p:extLst>
      <p:ext uri="{BB962C8B-B14F-4D97-AF65-F5344CB8AC3E}">
        <p14:creationId xmlns:p14="http://schemas.microsoft.com/office/powerpoint/2010/main" val="180592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7443460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45972206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5534881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1312603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5833688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0389169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116187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95669222"/>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45940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47972402"/>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8951881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79855401"/>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65685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2932042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10/09/2023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0382430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
        <p:nvSpPr>
          <p:cNvPr id="5" name="Date Placeholder 4"/>
          <p:cNvSpPr>
            <a:spLocks noGrp="1"/>
          </p:cNvSpPr>
          <p:nvPr>
            <p:ph type="dt" sz="half" idx="10"/>
          </p:nvPr>
        </p:nvSpPr>
        <p:spPr/>
        <p:txBody>
          <a:bodyPr/>
          <a:lstStyle/>
          <a:p>
            <a:fld id="{5586B75A-687E-405C-8A0B-8D00578BA2C3}" type="datetimeFigureOut">
              <a:rPr lang="en-US" smtClean="0"/>
              <a:pPr/>
              <a:t>10/09/2023</a:t>
            </a:fld>
            <a:endParaRPr lang="en-US" dirty="0"/>
          </a:p>
        </p:txBody>
      </p:sp>
    </p:spTree>
    <p:extLst>
      <p:ext uri="{BB962C8B-B14F-4D97-AF65-F5344CB8AC3E}">
        <p14:creationId xmlns:p14="http://schemas.microsoft.com/office/powerpoint/2010/main" val="855862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586B75A-687E-405C-8A0B-8D00578BA2C3}" type="datetimeFigureOut">
              <a:rPr lang="en-US" smtClean="0"/>
              <a:pPr/>
              <a:t>10/09/2023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97654903"/>
      </p:ext>
    </p:extLst>
  </p:cSld>
  <p:clrMap bg1="lt1" tx1="dk1" bg2="lt2" tx2="dk2" accent1="accent1" accent2="accent2" accent3="accent3" accent4="accent4" accent5="accent5" accent6="accent6" hlink="hlink" folHlink="folHlink"/>
  <p:sldLayoutIdLst>
    <p:sldLayoutId id="2147484620" r:id="rId1"/>
    <p:sldLayoutId id="2147484621" r:id="rId2"/>
    <p:sldLayoutId id="2147484622" r:id="rId3"/>
    <p:sldLayoutId id="2147484623" r:id="rId4"/>
    <p:sldLayoutId id="2147484624" r:id="rId5"/>
    <p:sldLayoutId id="2147484625" r:id="rId6"/>
    <p:sldLayoutId id="2147484626" r:id="rId7"/>
    <p:sldLayoutId id="2147484627" r:id="rId8"/>
    <p:sldLayoutId id="2147484628" r:id="rId9"/>
    <p:sldLayoutId id="2147484629" r:id="rId10"/>
    <p:sldLayoutId id="2147484630" r:id="rId11"/>
    <p:sldLayoutId id="2147484631" r:id="rId12"/>
    <p:sldLayoutId id="2147484632" r:id="rId13"/>
    <p:sldLayoutId id="2147484633" r:id="rId14"/>
    <p:sldLayoutId id="2147484634" r:id="rId15"/>
    <p:sldLayoutId id="2147484635"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Farrukhsiyar" TargetMode="External"/><Relationship Id="rId2" Type="http://schemas.openxmlformats.org/officeDocument/2006/relationships/hyperlink" Target="https://en.wikipedia.org/wiki/Maratha_Empire" TargetMode="Externa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Humayun" TargetMode="External"/><Relationship Id="rId2" Type="http://schemas.openxmlformats.org/officeDocument/2006/relationships/hyperlink" Target="https://en.wikipedia.org/wiki/Babur"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Shah_Jahan" TargetMode="External"/><Relationship Id="rId2" Type="http://schemas.openxmlformats.org/officeDocument/2006/relationships/hyperlink" Target="https://en.wikipedia.org/wiki/Jahangir"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Myanmar" TargetMode="External"/><Relationship Id="rId2" Type="http://schemas.openxmlformats.org/officeDocument/2006/relationships/hyperlink" Target="https://en.wikipedia.org/wiki/Muhi_al-Din_Muhammad" TargetMode="External"/><Relationship Id="rId1" Type="http://schemas.openxmlformats.org/officeDocument/2006/relationships/slideLayout" Target="../slideLayouts/slideLayout2.xml"/><Relationship Id="rId4" Type="http://schemas.openxmlformats.org/officeDocument/2006/relationships/hyperlink" Target="https://en.wikipedia.org/wiki/Indian_Rebellion_of_1857"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074" y="609600"/>
            <a:ext cx="8423564" cy="775855"/>
          </a:xfrm>
        </p:spPr>
        <p:txBody>
          <a:bodyPr>
            <a:normAutofit/>
          </a:bodyPr>
          <a:lstStyle/>
          <a:p>
            <a:pPr algn="ctr"/>
            <a:r>
              <a:rPr lang="en-US" sz="3200" b="1" dirty="0">
                <a:solidFill>
                  <a:srgbClr val="C00000"/>
                </a:solidFill>
                <a:latin typeface="Times New Roman" panose="02020603050405020304" pitchFamily="18" charset="0"/>
                <a:cs typeface="Times New Roman" panose="02020603050405020304" pitchFamily="18" charset="0"/>
              </a:rPr>
              <a:t>DISCUSSION CONTENTS</a:t>
            </a:r>
            <a:endParaRPr lang="en-US" sz="3200" dirty="0"/>
          </a:p>
        </p:txBody>
      </p:sp>
      <p:sp>
        <p:nvSpPr>
          <p:cNvPr id="4" name="Rectangle 3"/>
          <p:cNvSpPr/>
          <p:nvPr/>
        </p:nvSpPr>
        <p:spPr>
          <a:xfrm>
            <a:off x="374073" y="1385455"/>
            <a:ext cx="3629891" cy="4081117"/>
          </a:xfrm>
          <a:prstGeom prst="rect">
            <a:avLst/>
          </a:prstGeom>
        </p:spPr>
        <p:txBody>
          <a:bodyPr wrap="square">
            <a:spAutoFit/>
          </a:bodyPr>
          <a:lstStyle/>
          <a:p>
            <a:pPr marL="285750" indent="-285750" fontAlgn="ctr">
              <a:lnSpc>
                <a:spcPct val="80000"/>
              </a:lnSpc>
              <a:buFont typeface="Wingdings" panose="05000000000000000000" pitchFamily="2" charset="2"/>
              <a:buChar char="Ø"/>
            </a:pPr>
            <a:r>
              <a:rPr lang="en-US" b="1" i="1" dirty="0">
                <a:latin typeface="Times New Roman" pitchFamily="18" charset="0"/>
                <a:cs typeface="Times New Roman" pitchFamily="18" charset="0"/>
              </a:rPr>
              <a:t>Babur (</a:t>
            </a:r>
            <a:r>
              <a:rPr lang="en-US" b="1" dirty="0" err="1">
                <a:latin typeface="Times New Roman" pitchFamily="18" charset="0"/>
                <a:cs typeface="Times New Roman" pitchFamily="18" charset="0"/>
              </a:rPr>
              <a:t>Zahir</a:t>
            </a:r>
            <a:r>
              <a:rPr lang="en-US" b="1" dirty="0">
                <a:latin typeface="Times New Roman" pitchFamily="18" charset="0"/>
                <a:cs typeface="Times New Roman" pitchFamily="18" charset="0"/>
              </a:rPr>
              <a:t> al-Din Muhammad)</a:t>
            </a:r>
          </a:p>
          <a:p>
            <a:pPr fontAlgn="ctr">
              <a:lnSpc>
                <a:spcPct val="80000"/>
              </a:lnSpc>
            </a:pPr>
            <a:r>
              <a:rPr lang="en-US" dirty="0">
                <a:latin typeface="Times New Roman" pitchFamily="18" charset="0"/>
                <a:cs typeface="Times New Roman" pitchFamily="18" charset="0"/>
              </a:rPr>
              <a:t>20 April 1526 – 26 December 1530</a:t>
            </a:r>
          </a:p>
          <a:p>
            <a:pPr fontAlgn="ctr">
              <a:lnSpc>
                <a:spcPct val="80000"/>
              </a:lnSpc>
            </a:pPr>
            <a:r>
              <a:rPr lang="en-US" dirty="0">
                <a:latin typeface="Times New Roman" pitchFamily="18" charset="0"/>
                <a:cs typeface="Times New Roman" pitchFamily="18" charset="0"/>
              </a:rPr>
              <a:t>26 December 1530 (aged 47)</a:t>
            </a:r>
          </a:p>
          <a:p>
            <a:pPr marL="285750" indent="-285750" fontAlgn="ctr">
              <a:lnSpc>
                <a:spcPct val="80000"/>
              </a:lnSpc>
              <a:buFont typeface="Wingdings" panose="05000000000000000000" pitchFamily="2" charset="2"/>
              <a:buChar char="Ø"/>
            </a:pPr>
            <a:r>
              <a:rPr lang="en-US" b="1" i="1" dirty="0" err="1">
                <a:latin typeface="Times New Roman" pitchFamily="18" charset="0"/>
                <a:cs typeface="Times New Roman" pitchFamily="18" charset="0"/>
              </a:rPr>
              <a:t>Humayun</a:t>
            </a:r>
            <a:r>
              <a:rPr lang="en-US" b="1" i="1" dirty="0">
                <a:latin typeface="Times New Roman" pitchFamily="18" charset="0"/>
                <a:cs typeface="Times New Roman" pitchFamily="18" charset="0"/>
              </a:rPr>
              <a:t> (</a:t>
            </a:r>
            <a:r>
              <a:rPr lang="en-US" b="1" dirty="0">
                <a:latin typeface="Times New Roman" pitchFamily="18" charset="0"/>
                <a:cs typeface="Times New Roman" pitchFamily="18" charset="0"/>
              </a:rPr>
              <a:t>Nasir al-Din </a:t>
            </a:r>
            <a:r>
              <a:rPr lang="en-US" b="1" dirty="0" err="1">
                <a:latin typeface="Times New Roman" pitchFamily="18" charset="0"/>
                <a:cs typeface="Times New Roman" pitchFamily="18" charset="0"/>
              </a:rPr>
              <a:t>Muhammd</a:t>
            </a:r>
            <a:r>
              <a:rPr lang="en-US" b="1" dirty="0">
                <a:latin typeface="Times New Roman" pitchFamily="18" charset="0"/>
                <a:cs typeface="Times New Roman" pitchFamily="18" charset="0"/>
              </a:rPr>
              <a:t>)</a:t>
            </a:r>
          </a:p>
          <a:p>
            <a:pPr fontAlgn="ctr">
              <a:lnSpc>
                <a:spcPct val="80000"/>
              </a:lnSpc>
            </a:pPr>
            <a:r>
              <a:rPr lang="en-US" dirty="0">
                <a:latin typeface="Times New Roman" pitchFamily="18" charset="0"/>
                <a:cs typeface="Times New Roman" pitchFamily="18" charset="0"/>
              </a:rPr>
              <a:t>26 December 1530 –17 May 1540 </a:t>
            </a:r>
          </a:p>
          <a:p>
            <a:pPr fontAlgn="ctr">
              <a:lnSpc>
                <a:spcPct val="80000"/>
              </a:lnSpc>
            </a:pPr>
            <a:r>
              <a:rPr lang="en-US" dirty="0">
                <a:latin typeface="Times New Roman" pitchFamily="18" charset="0"/>
                <a:cs typeface="Times New Roman" pitchFamily="18" charset="0"/>
              </a:rPr>
              <a:t>22 February 1555 – 27 January 1556</a:t>
            </a:r>
          </a:p>
          <a:p>
            <a:pPr fontAlgn="ctr">
              <a:lnSpc>
                <a:spcPct val="80000"/>
              </a:lnSpc>
            </a:pPr>
            <a:r>
              <a:rPr lang="en-US" dirty="0">
                <a:latin typeface="Times New Roman" pitchFamily="18" charset="0"/>
                <a:cs typeface="Times New Roman" pitchFamily="18" charset="0"/>
              </a:rPr>
              <a:t>27 January 1556 (aged 47)</a:t>
            </a:r>
          </a:p>
          <a:p>
            <a:pPr marL="285750" indent="-285750" fontAlgn="ctr">
              <a:lnSpc>
                <a:spcPct val="80000"/>
              </a:lnSpc>
              <a:buFont typeface="Wingdings" panose="05000000000000000000" pitchFamily="2" charset="2"/>
              <a:buChar char="Ø"/>
            </a:pPr>
            <a:r>
              <a:rPr lang="en-US" b="1" i="1" dirty="0">
                <a:latin typeface="Times New Roman" pitchFamily="18" charset="0"/>
                <a:cs typeface="Times New Roman" pitchFamily="18" charset="0"/>
              </a:rPr>
              <a:t>Akbar (</a:t>
            </a:r>
            <a:r>
              <a:rPr lang="en-US" b="1" dirty="0">
                <a:latin typeface="Times New Roman" pitchFamily="18" charset="0"/>
                <a:cs typeface="Times New Roman" pitchFamily="18" charset="0"/>
              </a:rPr>
              <a:t>Jalal al-Din Mahmud) </a:t>
            </a:r>
          </a:p>
          <a:p>
            <a:pPr fontAlgn="ctr">
              <a:lnSpc>
                <a:spcPct val="80000"/>
              </a:lnSpc>
            </a:pPr>
            <a:r>
              <a:rPr lang="en-US" dirty="0">
                <a:latin typeface="Times New Roman" pitchFamily="18" charset="0"/>
                <a:cs typeface="Times New Roman" pitchFamily="18" charset="0"/>
              </a:rPr>
              <a:t>27 January 1556 – 27 October 1605</a:t>
            </a:r>
          </a:p>
          <a:p>
            <a:pPr fontAlgn="ctr">
              <a:lnSpc>
                <a:spcPct val="80000"/>
              </a:lnSpc>
            </a:pPr>
            <a:r>
              <a:rPr lang="en-US" dirty="0">
                <a:latin typeface="Times New Roman" pitchFamily="18" charset="0"/>
                <a:cs typeface="Times New Roman" pitchFamily="18" charset="0"/>
              </a:rPr>
              <a:t>(49 years 9 months 0 days)</a:t>
            </a:r>
          </a:p>
          <a:p>
            <a:pPr fontAlgn="ctr">
              <a:lnSpc>
                <a:spcPct val="80000"/>
              </a:lnSpc>
            </a:pPr>
            <a:r>
              <a:rPr lang="en-US" dirty="0">
                <a:latin typeface="Times New Roman" pitchFamily="18" charset="0"/>
                <a:cs typeface="Times New Roman" pitchFamily="18" charset="0"/>
              </a:rPr>
              <a:t>27 October 1605 (aged 63</a:t>
            </a:r>
            <a:r>
              <a:rPr lang="en-US" dirty="0" smtClean="0">
                <a:latin typeface="Times New Roman" pitchFamily="18" charset="0"/>
                <a:cs typeface="Times New Roman" pitchFamily="18" charset="0"/>
              </a:rPr>
              <a:t>)</a:t>
            </a:r>
          </a:p>
          <a:p>
            <a:pPr marL="285750" indent="-285750" fontAlgn="ctr">
              <a:lnSpc>
                <a:spcPct val="80000"/>
              </a:lnSpc>
              <a:buFont typeface="Wingdings" panose="05000000000000000000" pitchFamily="2" charset="2"/>
              <a:buChar char="Ø"/>
            </a:pPr>
            <a:r>
              <a:rPr lang="en-US" b="1" i="1" dirty="0">
                <a:latin typeface="Times New Roman" pitchFamily="18" charset="0"/>
                <a:cs typeface="Times New Roman" pitchFamily="18" charset="0"/>
              </a:rPr>
              <a:t>Jahangir ( </a:t>
            </a:r>
            <a:r>
              <a:rPr lang="en-US" b="1" dirty="0" err="1">
                <a:latin typeface="Times New Roman" pitchFamily="18" charset="0"/>
                <a:cs typeface="Times New Roman" pitchFamily="18" charset="0"/>
              </a:rPr>
              <a:t>Nur</a:t>
            </a:r>
            <a:r>
              <a:rPr lang="en-US" b="1" dirty="0">
                <a:latin typeface="Times New Roman" pitchFamily="18" charset="0"/>
                <a:cs typeface="Times New Roman" pitchFamily="18" charset="0"/>
              </a:rPr>
              <a:t> al-Din Muhammad)</a:t>
            </a:r>
          </a:p>
          <a:p>
            <a:pPr fontAlgn="ctr">
              <a:lnSpc>
                <a:spcPct val="80000"/>
              </a:lnSpc>
            </a:pPr>
            <a:r>
              <a:rPr lang="en-US" dirty="0">
                <a:latin typeface="Times New Roman" pitchFamily="18" charset="0"/>
                <a:cs typeface="Times New Roman" pitchFamily="18" charset="0"/>
              </a:rPr>
              <a:t>5 October 1605 – 8 October 1627</a:t>
            </a:r>
          </a:p>
          <a:p>
            <a:pPr fontAlgn="ctr">
              <a:lnSpc>
                <a:spcPct val="80000"/>
              </a:lnSpc>
            </a:pPr>
            <a:r>
              <a:rPr lang="en-US" dirty="0">
                <a:latin typeface="Times New Roman" pitchFamily="18" charset="0"/>
                <a:cs typeface="Times New Roman" pitchFamily="18" charset="0"/>
              </a:rPr>
              <a:t>21 years 11 months 23 days</a:t>
            </a:r>
          </a:p>
          <a:p>
            <a:pPr fontAlgn="ctr">
              <a:lnSpc>
                <a:spcPct val="80000"/>
              </a:lnSpc>
            </a:pPr>
            <a:r>
              <a:rPr lang="en-US" dirty="0">
                <a:latin typeface="Times New Roman" pitchFamily="18" charset="0"/>
                <a:cs typeface="Times New Roman" pitchFamily="18" charset="0"/>
              </a:rPr>
              <a:t>28 October 1627 (aged 58</a:t>
            </a:r>
            <a:r>
              <a:rPr lang="en-US" dirty="0" smtClean="0">
                <a:latin typeface="Times New Roman" pitchFamily="18" charset="0"/>
                <a:cs typeface="Times New Roman" pitchFamily="18" charset="0"/>
              </a:rPr>
              <a:t>)</a:t>
            </a:r>
          </a:p>
        </p:txBody>
      </p:sp>
      <p:sp>
        <p:nvSpPr>
          <p:cNvPr id="5" name="Rectangle 4"/>
          <p:cNvSpPr/>
          <p:nvPr/>
        </p:nvSpPr>
        <p:spPr>
          <a:xfrm>
            <a:off x="4003964" y="1385456"/>
            <a:ext cx="4793673" cy="3998018"/>
          </a:xfrm>
          <a:prstGeom prst="rect">
            <a:avLst/>
          </a:prstGeom>
        </p:spPr>
        <p:txBody>
          <a:bodyPr wrap="square">
            <a:spAutoFit/>
          </a:bodyPr>
          <a:lstStyle/>
          <a:p>
            <a:pPr marL="285750" indent="-285750" fontAlgn="ctr">
              <a:lnSpc>
                <a:spcPct val="80000"/>
              </a:lnSpc>
              <a:buFont typeface="Wingdings" panose="05000000000000000000" pitchFamily="2" charset="2"/>
              <a:buChar char="Ø"/>
            </a:pPr>
            <a:r>
              <a:rPr lang="en-US" b="1" dirty="0">
                <a:latin typeface="Times New Roman" pitchFamily="18" charset="0"/>
                <a:cs typeface="Times New Roman" pitchFamily="18" charset="0"/>
              </a:rPr>
              <a:t>Shah Jahan (</a:t>
            </a:r>
            <a:r>
              <a:rPr lang="en-US" b="1" dirty="0" err="1">
                <a:latin typeface="Times New Roman" pitchFamily="18" charset="0"/>
                <a:cs typeface="Times New Roman" pitchFamily="18" charset="0"/>
              </a:rPr>
              <a:t>Shihab</a:t>
            </a:r>
            <a:r>
              <a:rPr lang="en-US" b="1" dirty="0">
                <a:latin typeface="Times New Roman" pitchFamily="18" charset="0"/>
                <a:cs typeface="Times New Roman" pitchFamily="18" charset="0"/>
              </a:rPr>
              <a:t> al-Din Muhammad)</a:t>
            </a:r>
          </a:p>
          <a:p>
            <a:pPr fontAlgn="ctr">
              <a:lnSpc>
                <a:spcPct val="80000"/>
              </a:lnSpc>
            </a:pPr>
            <a:r>
              <a:rPr lang="en-US" dirty="0">
                <a:latin typeface="Times New Roman" pitchFamily="18" charset="0"/>
                <a:cs typeface="Times New Roman" pitchFamily="18" charset="0"/>
              </a:rPr>
              <a:t>8 November 1627 – 2 August 1658</a:t>
            </a:r>
          </a:p>
          <a:p>
            <a:pPr fontAlgn="ctr">
              <a:lnSpc>
                <a:spcPct val="80000"/>
              </a:lnSpc>
            </a:pPr>
            <a:r>
              <a:rPr lang="en-US" dirty="0">
                <a:latin typeface="Times New Roman" pitchFamily="18" charset="0"/>
                <a:cs typeface="Times New Roman" pitchFamily="18" charset="0"/>
              </a:rPr>
              <a:t>22 January 1666 (aged 74)</a:t>
            </a:r>
          </a:p>
          <a:p>
            <a:pPr marL="285750" indent="-285750" fontAlgn="ctr">
              <a:lnSpc>
                <a:spcPct val="90000"/>
              </a:lnSpc>
              <a:buFont typeface="Wingdings" panose="05000000000000000000" pitchFamily="2" charset="2"/>
              <a:buChar char="Ø"/>
            </a:pPr>
            <a:r>
              <a:rPr lang="en-US" b="1" dirty="0">
                <a:latin typeface="Times New Roman" pitchFamily="18" charset="0"/>
                <a:cs typeface="Times New Roman" pitchFamily="18" charset="0"/>
              </a:rPr>
              <a:t>Aurangzeb </a:t>
            </a:r>
            <a:r>
              <a:rPr lang="en-US" b="1" i="1" dirty="0">
                <a:latin typeface="Times New Roman" pitchFamily="18" charset="0"/>
                <a:cs typeface="Times New Roman" pitchFamily="18" charset="0"/>
              </a:rPr>
              <a:t>(</a:t>
            </a:r>
            <a:r>
              <a:rPr lang="en-US" b="1" i="1" dirty="0" err="1">
                <a:latin typeface="Times New Roman" pitchFamily="18" charset="0"/>
                <a:cs typeface="Times New Roman" pitchFamily="18" charset="0"/>
              </a:rPr>
              <a:t>Alamgir</a:t>
            </a:r>
            <a:r>
              <a:rPr lang="en-US" b="1" i="1" dirty="0" smtClean="0">
                <a:latin typeface="Times New Roman" pitchFamily="18" charset="0"/>
                <a:cs typeface="Times New Roman" pitchFamily="18" charset="0"/>
              </a:rPr>
              <a:t>)</a:t>
            </a:r>
            <a:r>
              <a:rPr lang="en-US" b="1" dirty="0">
                <a:latin typeface="Times New Roman" pitchFamily="18" charset="0"/>
                <a:cs typeface="Times New Roman" pitchFamily="18" charset="0"/>
              </a:rPr>
              <a:t> al-Din Muhammad</a:t>
            </a:r>
            <a:r>
              <a:rPr lang="en-US" b="1"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a:p>
            <a:pPr fontAlgn="ctr">
              <a:lnSpc>
                <a:spcPct val="90000"/>
              </a:lnSpc>
            </a:pPr>
            <a:r>
              <a:rPr lang="en-US" dirty="0">
                <a:latin typeface="Times New Roman" pitchFamily="18" charset="0"/>
                <a:cs typeface="Times New Roman" pitchFamily="18" charset="0"/>
              </a:rPr>
              <a:t>31 July 1658</a:t>
            </a:r>
            <a:r>
              <a:rPr lang="en-US" i="1" dirty="0">
                <a:latin typeface="Times New Roman" pitchFamily="18" charset="0"/>
                <a:cs typeface="Times New Roman" pitchFamily="18" charset="0"/>
              </a:rPr>
              <a:t> – 3 March 1707</a:t>
            </a:r>
          </a:p>
          <a:p>
            <a:pPr fontAlgn="ctr">
              <a:lnSpc>
                <a:spcPct val="90000"/>
              </a:lnSpc>
            </a:pPr>
            <a:r>
              <a:rPr lang="en-US" i="1" dirty="0">
                <a:latin typeface="Times New Roman" pitchFamily="18" charset="0"/>
                <a:cs typeface="Times New Roman" pitchFamily="18" charset="0"/>
              </a:rPr>
              <a:t>48 years 7 months </a:t>
            </a:r>
            <a:r>
              <a:rPr lang="en-US" dirty="0">
                <a:latin typeface="Times New Roman" pitchFamily="18" charset="0"/>
                <a:cs typeface="Times New Roman" pitchFamily="18" charset="0"/>
              </a:rPr>
              <a:t>0 days</a:t>
            </a:r>
          </a:p>
          <a:p>
            <a:pPr fontAlgn="ctr">
              <a:lnSpc>
                <a:spcPct val="90000"/>
              </a:lnSpc>
            </a:pPr>
            <a:r>
              <a:rPr lang="en-US" dirty="0">
                <a:latin typeface="Times New Roman" pitchFamily="18" charset="0"/>
                <a:cs typeface="Times New Roman" pitchFamily="18" charset="0"/>
              </a:rPr>
              <a:t>3 March 1707 (aged 88)</a:t>
            </a:r>
          </a:p>
          <a:p>
            <a:pPr marL="285750" indent="-285750" fontAlgn="ctr">
              <a:lnSpc>
                <a:spcPct val="90000"/>
              </a:lnSpc>
              <a:spcBef>
                <a:spcPts val="0"/>
              </a:spcBef>
              <a:buFont typeface="Wingdings" panose="05000000000000000000" pitchFamily="2" charset="2"/>
              <a:buChar char="Ø"/>
            </a:pPr>
            <a:r>
              <a:rPr lang="en-US" b="1" dirty="0" err="1">
                <a:latin typeface="Times New Roman" pitchFamily="18" charset="0"/>
                <a:cs typeface="Times New Roman" pitchFamily="18" charset="0"/>
              </a:rPr>
              <a:t>Azam</a:t>
            </a:r>
            <a:r>
              <a:rPr lang="en-US" b="1" dirty="0">
                <a:latin typeface="Times New Roman" pitchFamily="18" charset="0"/>
                <a:cs typeface="Times New Roman" pitchFamily="18" charset="0"/>
              </a:rPr>
              <a:t> Shah</a:t>
            </a:r>
            <a:r>
              <a:rPr lang="en-US" dirty="0">
                <a:latin typeface="Times New Roman" pitchFamily="18" charset="0"/>
                <a:cs typeface="Times New Roman" pitchFamily="18" charset="0"/>
              </a:rPr>
              <a:t>  to </a:t>
            </a:r>
            <a:r>
              <a:rPr lang="en-US" i="1" dirty="0">
                <a:latin typeface="Times New Roman" pitchFamily="18" charset="0"/>
                <a:cs typeface="Times New Roman" pitchFamily="18" charset="0"/>
              </a:rPr>
              <a:t>Bahadur Shah Zafar (15 </a:t>
            </a:r>
            <a:r>
              <a:rPr lang="en-US" i="1" dirty="0" err="1">
                <a:latin typeface="Times New Roman" pitchFamily="18" charset="0"/>
                <a:cs typeface="Times New Roman" pitchFamily="18" charset="0"/>
              </a:rPr>
              <a:t>emperiors</a:t>
            </a:r>
            <a:r>
              <a:rPr lang="en-US" i="1" dirty="0">
                <a:latin typeface="Times New Roman" pitchFamily="18" charset="0"/>
                <a:cs typeface="Times New Roman" pitchFamily="18" charset="0"/>
              </a:rPr>
              <a:t>) </a:t>
            </a:r>
            <a:r>
              <a:rPr lang="en-US" dirty="0">
                <a:latin typeface="Times New Roman" pitchFamily="18" charset="0"/>
                <a:cs typeface="Times New Roman" pitchFamily="18" charset="0"/>
              </a:rPr>
              <a:t> </a:t>
            </a:r>
          </a:p>
          <a:p>
            <a:pPr>
              <a:lnSpc>
                <a:spcPct val="90000"/>
              </a:lnSpc>
              <a:spcBef>
                <a:spcPts val="0"/>
              </a:spcBef>
            </a:pPr>
            <a:r>
              <a:rPr lang="en-US" dirty="0">
                <a:latin typeface="Times New Roman" pitchFamily="18" charset="0"/>
                <a:cs typeface="Times New Roman" pitchFamily="18" charset="0"/>
              </a:rPr>
              <a:t>14 March 1707 – 7 November 1862 </a:t>
            </a:r>
            <a:endParaRPr lang="en-US" dirty="0" smtClean="0">
              <a:latin typeface="Times New Roman" pitchFamily="18" charset="0"/>
              <a:cs typeface="Times New Roman" pitchFamily="18" charset="0"/>
            </a:endParaRPr>
          </a:p>
          <a:p>
            <a:pPr>
              <a:lnSpc>
                <a:spcPct val="90000"/>
              </a:lnSpc>
              <a:spcBef>
                <a:spcPts val="0"/>
              </a:spcBef>
            </a:pPr>
            <a:endParaRPr lang="en-US" dirty="0">
              <a:latin typeface="Times New Roman" pitchFamily="18" charset="0"/>
              <a:cs typeface="Times New Roman" pitchFamily="18" charset="0"/>
            </a:endParaRPr>
          </a:p>
          <a:p>
            <a:pPr>
              <a:lnSpc>
                <a:spcPct val="90000"/>
              </a:lnSpc>
              <a:spcBef>
                <a:spcPts val="0"/>
              </a:spcBef>
            </a:pPr>
            <a:endParaRPr lang="en-US" dirty="0" smtClean="0">
              <a:latin typeface="Times New Roman" pitchFamily="18" charset="0"/>
              <a:cs typeface="Times New Roman" pitchFamily="18" charset="0"/>
            </a:endParaRPr>
          </a:p>
          <a:p>
            <a:pPr>
              <a:lnSpc>
                <a:spcPct val="90000"/>
              </a:lnSpc>
              <a:spcBef>
                <a:spcPts val="0"/>
              </a:spcBef>
            </a:pPr>
            <a:endParaRPr lang="en-US" dirty="0">
              <a:latin typeface="Times New Roman" pitchFamily="18" charset="0"/>
              <a:cs typeface="Times New Roman" pitchFamily="18" charset="0"/>
            </a:endParaRPr>
          </a:p>
          <a:p>
            <a:pPr>
              <a:lnSpc>
                <a:spcPct val="90000"/>
              </a:lnSpc>
              <a:spcBef>
                <a:spcPts val="0"/>
              </a:spcBef>
            </a:pPr>
            <a:endParaRPr lang="en-US" dirty="0" smtClean="0">
              <a:latin typeface="Times New Roman" pitchFamily="18" charset="0"/>
              <a:cs typeface="Times New Roman" pitchFamily="18" charset="0"/>
            </a:endParaRPr>
          </a:p>
          <a:p>
            <a:pPr>
              <a:lnSpc>
                <a:spcPct val="90000"/>
              </a:lnSpc>
              <a:spcBef>
                <a:spcPts val="0"/>
              </a:spcBef>
            </a:pPr>
            <a:endParaRPr lang="en-US" dirty="0">
              <a:latin typeface="Times New Roman" pitchFamily="18" charset="0"/>
              <a:cs typeface="Times New Roman" pitchFamily="18" charset="0"/>
            </a:endParaRPr>
          </a:p>
          <a:p>
            <a:pPr>
              <a:lnSpc>
                <a:spcPct val="90000"/>
              </a:lnSpc>
              <a:spcBef>
                <a:spcPts val="0"/>
              </a:spcBef>
            </a:pPr>
            <a:endParaRPr lang="en-US" dirty="0" smtClean="0">
              <a:latin typeface="Times New Roman" pitchFamily="18" charset="0"/>
              <a:cs typeface="Times New Roman" pitchFamily="18" charset="0"/>
            </a:endParaRPr>
          </a:p>
        </p:txBody>
      </p:sp>
    </p:spTree>
    <p:extLst>
      <p:ext uri="{BB962C8B-B14F-4D97-AF65-F5344CB8AC3E}">
        <p14:creationId xmlns:p14="http://schemas.microsoft.com/office/powerpoint/2010/main" val="1457216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0FE9C288-4788-7E4A-B10B-2D273056BF3B}"/>
              </a:ext>
            </a:extLst>
          </p:cNvPr>
          <p:cNvSpPr>
            <a:spLocks noGrp="1"/>
          </p:cNvSpPr>
          <p:nvPr>
            <p:ph type="title"/>
          </p:nvPr>
        </p:nvSpPr>
        <p:spPr>
          <a:xfrm>
            <a:off x="677334" y="1066800"/>
            <a:ext cx="8106448"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14BBCCBA-3862-9640-B6A4-2A0603F49976}"/>
              </a:ext>
            </a:extLst>
          </p:cNvPr>
          <p:cNvSpPr>
            <a:spLocks noGrp="1"/>
          </p:cNvSpPr>
          <p:nvPr>
            <p:ph idx="1"/>
          </p:nvPr>
        </p:nvSpPr>
        <p:spPr>
          <a:xfrm>
            <a:off x="677334" y="2160588"/>
            <a:ext cx="4781357" cy="3880773"/>
          </a:xfrm>
        </p:spPr>
        <p:txBody>
          <a:bodyPr>
            <a:normAutofit fontScale="92500" lnSpcReduction="20000"/>
          </a:bodyPr>
          <a:lstStyle/>
          <a:p>
            <a:pPr algn="just">
              <a:spcBef>
                <a:spcPts val="0"/>
              </a:spcBef>
              <a:spcAft>
                <a:spcPts val="0"/>
              </a:spcAft>
            </a:pPr>
            <a:r>
              <a:rPr lang="en-US" b="1" i="1" u="sng" dirty="0">
                <a:solidFill>
                  <a:srgbClr val="002060"/>
                </a:solidFill>
                <a:latin typeface="Times New Roman" pitchFamily="18" charset="0"/>
                <a:cs typeface="Times New Roman" pitchFamily="18" charset="0"/>
              </a:rPr>
              <a:t>Causes of decline</a:t>
            </a:r>
          </a:p>
          <a:p>
            <a:pPr algn="just">
              <a:spcBef>
                <a:spcPts val="0"/>
              </a:spcBef>
              <a:spcAft>
                <a:spcPts val="0"/>
              </a:spcAft>
            </a:pPr>
            <a:r>
              <a:rPr lang="en-US" dirty="0">
                <a:solidFill>
                  <a:schemeClr val="tx1"/>
                </a:solidFill>
                <a:latin typeface="Times New Roman" pitchFamily="18" charset="0"/>
                <a:cs typeface="Times New Roman" pitchFamily="18" charset="0"/>
              </a:rPr>
              <a:t>Historians have offered numerous explanations for the rapid collapse of the Mughal Empire between 1707 and 1720, after a century of growth and prosperity. In </a:t>
            </a:r>
            <a:r>
              <a:rPr lang="en-US" dirty="0" smtClean="0">
                <a:solidFill>
                  <a:schemeClr val="tx1"/>
                </a:solidFill>
                <a:latin typeface="Times New Roman" pitchFamily="18" charset="0"/>
                <a:cs typeface="Times New Roman" pitchFamily="18" charset="0"/>
              </a:rPr>
              <a:t>economic </a:t>
            </a:r>
            <a:r>
              <a:rPr lang="en-US" dirty="0">
                <a:solidFill>
                  <a:schemeClr val="tx1"/>
                </a:solidFill>
                <a:latin typeface="Times New Roman" pitchFamily="18" charset="0"/>
                <a:cs typeface="Times New Roman" pitchFamily="18" charset="0"/>
              </a:rPr>
              <a:t>terms, the throne lost the revenues needed to pay its chief officers, the emirs (nobles) and their entourages. The emperor lost authority, as the widely scattered imperial officers lost confidence in the central authorities, and made their own deals with local men of influence. The imperial army, bogged down in long, futile wars against the more aggressive </a:t>
            </a:r>
            <a:r>
              <a:rPr lang="en-US" dirty="0">
                <a:solidFill>
                  <a:schemeClr val="tx1"/>
                </a:solidFill>
                <a:latin typeface="Times New Roman" pitchFamily="18" charset="0"/>
                <a:cs typeface="Times New Roman" pitchFamily="18" charset="0"/>
                <a:hlinkClick r:id="rId2" tooltip="Maratha Empire"/>
              </a:rPr>
              <a:t>Marathas</a:t>
            </a:r>
            <a:r>
              <a:rPr lang="en-US" dirty="0">
                <a:solidFill>
                  <a:schemeClr val="tx1"/>
                </a:solidFill>
                <a:latin typeface="Times New Roman" pitchFamily="18" charset="0"/>
                <a:cs typeface="Times New Roman" pitchFamily="18" charset="0"/>
              </a:rPr>
              <a:t>, lost its fighting spirit. Finally came a series of violent political feuds over control of the throne. After the execution of </a:t>
            </a:r>
            <a:r>
              <a:rPr lang="en-US" dirty="0">
                <a:solidFill>
                  <a:schemeClr val="tx1"/>
                </a:solidFill>
                <a:latin typeface="Times New Roman" pitchFamily="18" charset="0"/>
                <a:cs typeface="Times New Roman" pitchFamily="18" charset="0"/>
                <a:hlinkClick r:id="rId3" tooltip="Farrukhsiyar"/>
              </a:rPr>
              <a:t>Emperor Farrukhsiyar</a:t>
            </a:r>
            <a:r>
              <a:rPr lang="en-US" dirty="0">
                <a:solidFill>
                  <a:schemeClr val="tx1"/>
                </a:solidFill>
                <a:latin typeface="Times New Roman" pitchFamily="18" charset="0"/>
                <a:cs typeface="Times New Roman" pitchFamily="18" charset="0"/>
              </a:rPr>
              <a:t> in 1719, local Mughal successor states took power in region after region</a:t>
            </a:r>
          </a:p>
        </p:txBody>
      </p:sp>
      <p:pic>
        <p:nvPicPr>
          <p:cNvPr id="5" name="Picture 2" descr="GENERAL STUDIES INDIA: Reasons of Why the Great Mughal Empire Declined in  its Power &amp; Glor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7346" y="2160589"/>
            <a:ext cx="3006436" cy="388077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9130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C75B2619-AA3C-6943-A7FB-BBDE92D662AC}"/>
              </a:ext>
            </a:extLst>
          </p:cNvPr>
          <p:cNvSpPr>
            <a:spLocks noGrp="1"/>
          </p:cNvSpPr>
          <p:nvPr>
            <p:ph type="title"/>
          </p:nvPr>
        </p:nvSpPr>
        <p:spPr>
          <a:xfrm>
            <a:off x="332509" y="401782"/>
            <a:ext cx="8686799"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graphicFrame>
        <p:nvGraphicFramePr>
          <p:cNvPr id="5" name="Content Placeholder 4">
            <a:extLst>
              <a:ext uri="{FF2B5EF4-FFF2-40B4-BE49-F238E27FC236}">
                <a16:creationId xmlns:a16="http://schemas.microsoft.com/office/drawing/2014/main" xmlns="" id="{FE04B4E8-D4BB-4D49-9DD7-72A6975EAF22}"/>
              </a:ext>
            </a:extLst>
          </p:cNvPr>
          <p:cNvGraphicFramePr>
            <a:graphicFrameLocks noGrp="1"/>
          </p:cNvGraphicFramePr>
          <p:nvPr>
            <p:ph idx="1"/>
            <p:extLst>
              <p:ext uri="{D42A27DB-BD31-4B8C-83A1-F6EECF244321}">
                <p14:modId xmlns:p14="http://schemas.microsoft.com/office/powerpoint/2010/main" val="1573255728"/>
              </p:ext>
            </p:extLst>
          </p:nvPr>
        </p:nvGraphicFramePr>
        <p:xfrm>
          <a:off x="332509" y="1177636"/>
          <a:ext cx="8686799" cy="4915246"/>
        </p:xfrm>
        <a:graphic>
          <a:graphicData uri="http://schemas.openxmlformats.org/drawingml/2006/table">
            <a:tbl>
              <a:tblPr firstRow="1" bandRow="1">
                <a:tableStyleId>{5C22544A-7EE6-4342-B048-85BDC9FD1C3A}</a:tableStyleId>
              </a:tblPr>
              <a:tblGrid>
                <a:gridCol w="983673">
                  <a:extLst>
                    <a:ext uri="{9D8B030D-6E8A-4147-A177-3AD203B41FA5}">
                      <a16:colId xmlns:a16="http://schemas.microsoft.com/office/drawing/2014/main" xmlns="" val="2047407073"/>
                    </a:ext>
                  </a:extLst>
                </a:gridCol>
                <a:gridCol w="1288473">
                  <a:extLst>
                    <a:ext uri="{9D8B030D-6E8A-4147-A177-3AD203B41FA5}">
                      <a16:colId xmlns:a16="http://schemas.microsoft.com/office/drawing/2014/main" xmlns="" val="3816833989"/>
                    </a:ext>
                  </a:extLst>
                </a:gridCol>
                <a:gridCol w="1842654">
                  <a:extLst>
                    <a:ext uri="{9D8B030D-6E8A-4147-A177-3AD203B41FA5}">
                      <a16:colId xmlns:a16="http://schemas.microsoft.com/office/drawing/2014/main" xmlns="" val="414586946"/>
                    </a:ext>
                  </a:extLst>
                </a:gridCol>
                <a:gridCol w="1122218">
                  <a:extLst>
                    <a:ext uri="{9D8B030D-6E8A-4147-A177-3AD203B41FA5}">
                      <a16:colId xmlns:a16="http://schemas.microsoft.com/office/drawing/2014/main" xmlns="" val="2954455881"/>
                    </a:ext>
                  </a:extLst>
                </a:gridCol>
                <a:gridCol w="3449781">
                  <a:extLst>
                    <a:ext uri="{9D8B030D-6E8A-4147-A177-3AD203B41FA5}">
                      <a16:colId xmlns:a16="http://schemas.microsoft.com/office/drawing/2014/main" xmlns="" val="3546536049"/>
                    </a:ext>
                  </a:extLst>
                </a:gridCol>
              </a:tblGrid>
              <a:tr h="477358">
                <a:tc>
                  <a:txBody>
                    <a:bodyPr/>
                    <a:lstStyle/>
                    <a:p>
                      <a:pPr algn="ctr">
                        <a:lnSpc>
                          <a:spcPct val="70000"/>
                        </a:lnSpc>
                        <a:spcAft>
                          <a:spcPts val="0"/>
                        </a:spcAft>
                      </a:pPr>
                      <a:r>
                        <a:rPr lang="en-US" sz="1600" b="1" dirty="0">
                          <a:solidFill>
                            <a:schemeClr val="tx2"/>
                          </a:solidFill>
                          <a:effectLst/>
                          <a:latin typeface="Times New Roman" pitchFamily="18" charset="0"/>
                          <a:ea typeface="Times New Roman" panose="02020603050405020304" pitchFamily="18" charset="0"/>
                          <a:cs typeface="Times New Roman" pitchFamily="18" charset="0"/>
                        </a:rPr>
                        <a:t>Titular Name</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b="1" dirty="0">
                          <a:solidFill>
                            <a:schemeClr val="tx2"/>
                          </a:solidFill>
                          <a:effectLst/>
                          <a:latin typeface="Times New Roman" pitchFamily="18" charset="0"/>
                          <a:ea typeface="Times New Roman" panose="02020603050405020304" pitchFamily="18" charset="0"/>
                          <a:cs typeface="Times New Roman" pitchFamily="18" charset="0"/>
                        </a:rPr>
                        <a:t>Birth Name </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b="1" dirty="0">
                          <a:solidFill>
                            <a:schemeClr val="tx2"/>
                          </a:solidFill>
                          <a:effectLst/>
                          <a:latin typeface="Times New Roman" pitchFamily="18" charset="0"/>
                          <a:ea typeface="Times New Roman" panose="02020603050405020304" pitchFamily="18" charset="0"/>
                          <a:cs typeface="Times New Roman" pitchFamily="18" charset="0"/>
                        </a:rPr>
                        <a:t>Period</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b="1" dirty="0">
                          <a:solidFill>
                            <a:schemeClr val="tx2"/>
                          </a:solidFill>
                          <a:effectLst/>
                          <a:latin typeface="Times New Roman" pitchFamily="18" charset="0"/>
                          <a:ea typeface="Times New Roman" panose="02020603050405020304" pitchFamily="18" charset="0"/>
                          <a:cs typeface="Times New Roman" pitchFamily="18" charset="0"/>
                        </a:rPr>
                        <a:t>Death </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b="1" dirty="0">
                          <a:solidFill>
                            <a:schemeClr val="tx2"/>
                          </a:solidFill>
                          <a:effectLst/>
                          <a:latin typeface="+mn-lt"/>
                          <a:ea typeface="Times New Roman" panose="02020603050405020304" pitchFamily="18" charset="0"/>
                          <a:cs typeface="Calibri" panose="020F0502020204030204" pitchFamily="34" charset="0"/>
                        </a:rPr>
                        <a:t>Notes </a:t>
                      </a:r>
                      <a:endParaRPr lang="en-US" sz="1600" dirty="0">
                        <a:solidFill>
                          <a:schemeClr val="tx2"/>
                        </a:solidFill>
                        <a:effectLst/>
                        <a:latin typeface="+mn-lt"/>
                        <a:ea typeface="Calibri" panose="020F0502020204030204" pitchFamily="34" charset="0"/>
                        <a:cs typeface="Vrinda"/>
                      </a:endParaRPr>
                    </a:p>
                  </a:txBody>
                  <a:tcPr marL="68580" marR="68580" marT="0" marB="0" anchor="ctr"/>
                </a:tc>
                <a:extLst>
                  <a:ext uri="{0D108BD9-81ED-4DB2-BD59-A6C34878D82A}">
                    <a16:rowId xmlns:a16="http://schemas.microsoft.com/office/drawing/2014/main" xmlns="" val="4131776041"/>
                  </a:ext>
                </a:extLst>
              </a:tr>
              <a:tr h="634953">
                <a:tc>
                  <a:txBody>
                    <a:bodyPr/>
                    <a:lstStyle/>
                    <a:p>
                      <a:pPr algn="ctr">
                        <a:lnSpc>
                          <a:spcPct val="70000"/>
                        </a:lnSpc>
                        <a:spcAft>
                          <a:spcPts val="0"/>
                        </a:spcAft>
                      </a:pPr>
                      <a:r>
                        <a:rPr lang="en-US" sz="1600" i="1" dirty="0">
                          <a:solidFill>
                            <a:schemeClr val="tx2"/>
                          </a:solidFill>
                          <a:effectLst/>
                          <a:latin typeface="Times New Roman" pitchFamily="18" charset="0"/>
                          <a:ea typeface="Times New Roman" panose="02020603050405020304" pitchFamily="18" charset="0"/>
                          <a:cs typeface="Times New Roman" pitchFamily="18" charset="0"/>
                        </a:rPr>
                        <a:t>Babur</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u="none" kern="1200" dirty="0" err="1">
                          <a:solidFill>
                            <a:schemeClr val="tx2"/>
                          </a:solidFill>
                          <a:effectLst/>
                          <a:latin typeface="Times New Roman" pitchFamily="18" charset="0"/>
                          <a:ea typeface="Times New Roman" panose="02020603050405020304" pitchFamily="18" charset="0"/>
                          <a:cs typeface="Times New Roman" pitchFamily="18" charset="0"/>
                          <a:hlinkClick r:id="rId2"/>
                        </a:rPr>
                        <a:t>Zahir</a:t>
                      </a:r>
                      <a:r>
                        <a:rPr lang="en-US" sz="1600" u="none" kern="1200" dirty="0">
                          <a:solidFill>
                            <a:schemeClr val="tx2"/>
                          </a:solidFill>
                          <a:effectLst/>
                          <a:latin typeface="Times New Roman" pitchFamily="18" charset="0"/>
                          <a:ea typeface="Times New Roman" panose="02020603050405020304" pitchFamily="18" charset="0"/>
                          <a:cs typeface="Times New Roman" pitchFamily="18" charset="0"/>
                          <a:hlinkClick r:id="rId2"/>
                        </a:rPr>
                        <a:t> al-Din Muhammad</a:t>
                      </a:r>
                      <a:endParaRPr lang="en-US" sz="1600" u="none" kern="1200" dirty="0">
                        <a:solidFill>
                          <a:schemeClr val="tx2"/>
                        </a:solidFill>
                        <a:effectLst/>
                        <a:latin typeface="Times New Roman" pitchFamily="18" charset="0"/>
                        <a:ea typeface="Times New Roman" panose="02020603050405020304" pitchFamily="18" charset="0"/>
                        <a:cs typeface="Times New Roman" pitchFamily="18" charset="0"/>
                      </a:endParaRPr>
                    </a:p>
                  </a:txBody>
                  <a:tcPr marL="68580" marR="68580" marT="0" marB="0" anchor="ctr"/>
                </a:tc>
                <a:tc>
                  <a:txBody>
                    <a:bodyPr/>
                    <a:lstStyle/>
                    <a:p>
                      <a:pPr algn="ctr">
                        <a:lnSpc>
                          <a:spcPct val="70000"/>
                        </a:lnSpc>
                        <a:spcAft>
                          <a:spcPts val="0"/>
                        </a:spcAft>
                      </a:pPr>
                      <a:r>
                        <a:rPr lang="en-US" sz="1600" dirty="0">
                          <a:solidFill>
                            <a:schemeClr val="tx2"/>
                          </a:solidFill>
                          <a:effectLst/>
                          <a:latin typeface="Times New Roman" pitchFamily="18" charset="0"/>
                          <a:ea typeface="Times New Roman" panose="02020603050405020304" pitchFamily="18" charset="0"/>
                          <a:cs typeface="Times New Roman" pitchFamily="18" charset="0"/>
                        </a:rPr>
                        <a:t>20 April 1526 – 26 December 1530</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dirty="0">
                          <a:solidFill>
                            <a:schemeClr val="tx2"/>
                          </a:solidFill>
                          <a:effectLst/>
                          <a:latin typeface="Times New Roman" pitchFamily="18" charset="0"/>
                          <a:ea typeface="Times New Roman" panose="02020603050405020304" pitchFamily="18" charset="0"/>
                          <a:cs typeface="Times New Roman" pitchFamily="18" charset="0"/>
                        </a:rPr>
                        <a:t>26 December 1530 (aged 47)</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dirty="0">
                          <a:solidFill>
                            <a:schemeClr val="tx2"/>
                          </a:solidFill>
                          <a:effectLst/>
                          <a:latin typeface="Times New Roman" pitchFamily="18" charset="0"/>
                          <a:ea typeface="Calibri" panose="020F0502020204030204" pitchFamily="34" charset="0"/>
                          <a:cs typeface="Times New Roman" pitchFamily="18" charset="0"/>
                        </a:rPr>
                        <a:t>Founded the Empire</a:t>
                      </a:r>
                    </a:p>
                    <a:p>
                      <a:pPr algn="ctr">
                        <a:lnSpc>
                          <a:spcPct val="70000"/>
                        </a:lnSpc>
                        <a:spcAft>
                          <a:spcPts val="0"/>
                        </a:spcAft>
                      </a:pPr>
                      <a:r>
                        <a:rPr lang="en-US" sz="1600" b="1" dirty="0">
                          <a:solidFill>
                            <a:schemeClr val="tx2"/>
                          </a:solidFill>
                          <a:effectLst/>
                          <a:latin typeface="Times New Roman" pitchFamily="18" charset="0"/>
                          <a:ea typeface="Times New Roman" panose="02020603050405020304" pitchFamily="18" charset="0"/>
                          <a:cs typeface="Times New Roman" pitchFamily="18" charset="0"/>
                        </a:rPr>
                        <a:t> </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extLst>
                  <a:ext uri="{0D108BD9-81ED-4DB2-BD59-A6C34878D82A}">
                    <a16:rowId xmlns:a16="http://schemas.microsoft.com/office/drawing/2014/main" xmlns="" val="2034130159"/>
                  </a:ext>
                </a:extLst>
              </a:tr>
              <a:tr h="831420">
                <a:tc>
                  <a:txBody>
                    <a:bodyPr/>
                    <a:lstStyle/>
                    <a:p>
                      <a:pPr algn="ctr">
                        <a:lnSpc>
                          <a:spcPct val="70000"/>
                        </a:lnSpc>
                        <a:spcAft>
                          <a:spcPts val="0"/>
                        </a:spcAft>
                      </a:pPr>
                      <a:r>
                        <a:rPr lang="en-US" sz="1600" i="1" dirty="0">
                          <a:solidFill>
                            <a:schemeClr val="tx2"/>
                          </a:solidFill>
                          <a:effectLst/>
                          <a:latin typeface="Times New Roman" pitchFamily="18" charset="0"/>
                          <a:ea typeface="Times New Roman" panose="02020603050405020304" pitchFamily="18" charset="0"/>
                          <a:cs typeface="Times New Roman" pitchFamily="18" charset="0"/>
                        </a:rPr>
                        <a:t>Humayun</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u="sng" kern="1200" dirty="0">
                          <a:solidFill>
                            <a:schemeClr val="accent1"/>
                          </a:solidFill>
                          <a:effectLst/>
                          <a:latin typeface="Times New Roman" pitchFamily="18" charset="0"/>
                          <a:ea typeface="Times New Roman" panose="02020603050405020304" pitchFamily="18" charset="0"/>
                          <a:cs typeface="Times New Roman" pitchFamily="18" charset="0"/>
                          <a:hlinkClick r:id="rId3"/>
                        </a:rPr>
                        <a:t>Nasir al-Din </a:t>
                      </a:r>
                      <a:r>
                        <a:rPr lang="en-US" sz="1600" u="sng" kern="1200" dirty="0" err="1">
                          <a:solidFill>
                            <a:schemeClr val="accent1"/>
                          </a:solidFill>
                          <a:effectLst/>
                          <a:latin typeface="Times New Roman" pitchFamily="18" charset="0"/>
                          <a:ea typeface="Times New Roman" panose="02020603050405020304" pitchFamily="18" charset="0"/>
                          <a:cs typeface="Times New Roman" pitchFamily="18" charset="0"/>
                          <a:hlinkClick r:id="rId3"/>
                        </a:rPr>
                        <a:t>Muhamm</a:t>
                      </a:r>
                      <a:r>
                        <a:rPr lang="en-US" sz="1600" u="sng" kern="1200" dirty="0" err="1">
                          <a:solidFill>
                            <a:schemeClr val="accent1"/>
                          </a:solidFill>
                          <a:effectLst/>
                          <a:latin typeface="Times New Roman" pitchFamily="18" charset="0"/>
                          <a:ea typeface="Times New Roman" panose="02020603050405020304" pitchFamily="18" charset="0"/>
                          <a:cs typeface="Times New Roman" pitchFamily="18" charset="0"/>
                        </a:rPr>
                        <a:t>d</a:t>
                      </a:r>
                      <a:r>
                        <a:rPr lang="en-US" sz="1600" u="sng" kern="1200" dirty="0">
                          <a:solidFill>
                            <a:srgbClr val="00B0F0"/>
                          </a:solidFill>
                          <a:effectLst/>
                          <a:latin typeface="Times New Roman" pitchFamily="18" charset="0"/>
                          <a:ea typeface="Times New Roman" panose="02020603050405020304" pitchFamily="18" charset="0"/>
                          <a:cs typeface="Times New Roman" pitchFamily="18" charset="0"/>
                        </a:rPr>
                        <a:t> </a:t>
                      </a:r>
                    </a:p>
                  </a:txBody>
                  <a:tcPr marL="68580" marR="68580" marT="0" marB="0" anchor="ctr"/>
                </a:tc>
                <a:tc>
                  <a:txBody>
                    <a:bodyPr/>
                    <a:lstStyle/>
                    <a:p>
                      <a:pPr algn="ctr">
                        <a:lnSpc>
                          <a:spcPct val="70000"/>
                        </a:lnSpc>
                        <a:spcAft>
                          <a:spcPts val="0"/>
                        </a:spcAft>
                      </a:pPr>
                      <a:r>
                        <a:rPr lang="en-US" sz="1400" dirty="0">
                          <a:solidFill>
                            <a:schemeClr val="tx2"/>
                          </a:solidFill>
                          <a:effectLst/>
                          <a:latin typeface="Times New Roman" pitchFamily="18" charset="0"/>
                          <a:ea typeface="Times New Roman" panose="02020603050405020304" pitchFamily="18" charset="0"/>
                          <a:cs typeface="Times New Roman" pitchFamily="18" charset="0"/>
                        </a:rPr>
                        <a:t>26 December 1530 –17 May 1540 and 22 February 1555 – 27 January 1556</a:t>
                      </a:r>
                      <a:endParaRPr lang="en-US" sz="14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dirty="0">
                          <a:solidFill>
                            <a:schemeClr val="tx2"/>
                          </a:solidFill>
                          <a:effectLst/>
                          <a:latin typeface="Times New Roman" pitchFamily="18" charset="0"/>
                          <a:ea typeface="Times New Roman" panose="02020603050405020304" pitchFamily="18" charset="0"/>
                          <a:cs typeface="Times New Roman" pitchFamily="18" charset="0"/>
                        </a:rPr>
                        <a:t>27 January 1556 (aged 47)</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just">
                        <a:lnSpc>
                          <a:spcPct val="70000"/>
                        </a:lnSpc>
                        <a:spcAft>
                          <a:spcPts val="0"/>
                        </a:spcAft>
                      </a:pPr>
                      <a:r>
                        <a:rPr lang="en-US" sz="1600" dirty="0">
                          <a:solidFill>
                            <a:schemeClr val="tx2"/>
                          </a:solidFill>
                          <a:effectLst/>
                          <a:latin typeface="Times New Roman" pitchFamily="18" charset="0"/>
                          <a:ea typeface="Calibri" panose="020F0502020204030204" pitchFamily="34" charset="0"/>
                          <a:cs typeface="Times New Roman" pitchFamily="18" charset="0"/>
                        </a:rPr>
                        <a:t>Humayun was overthrown in 1540 by Sher Shah Suri of the Afghan Suri dynasty but returned to the throne in 1555 after the death of Islam Shah Suri (Sher Shah Suri's son and successor).</a:t>
                      </a:r>
                    </a:p>
                  </a:txBody>
                  <a:tcPr marL="68580" marR="68580" marT="0" marB="0"/>
                </a:tc>
                <a:extLst>
                  <a:ext uri="{0D108BD9-81ED-4DB2-BD59-A6C34878D82A}">
                    <a16:rowId xmlns:a16="http://schemas.microsoft.com/office/drawing/2014/main" xmlns="" val="2078989075"/>
                  </a:ext>
                </a:extLst>
              </a:tr>
              <a:tr h="2683688">
                <a:tc>
                  <a:txBody>
                    <a:bodyPr/>
                    <a:lstStyle/>
                    <a:p>
                      <a:pPr algn="ctr">
                        <a:lnSpc>
                          <a:spcPct val="70000"/>
                        </a:lnSpc>
                        <a:spcAft>
                          <a:spcPts val="0"/>
                        </a:spcAft>
                      </a:pPr>
                      <a:r>
                        <a:rPr lang="en-US" sz="1600" i="1">
                          <a:solidFill>
                            <a:schemeClr val="tx2"/>
                          </a:solidFill>
                          <a:effectLst/>
                          <a:latin typeface="Times New Roman" pitchFamily="18" charset="0"/>
                          <a:ea typeface="Times New Roman" panose="02020603050405020304" pitchFamily="18" charset="0"/>
                          <a:cs typeface="Times New Roman" pitchFamily="18" charset="0"/>
                        </a:rPr>
                        <a:t>Akbar</a:t>
                      </a:r>
                      <a:endParaRPr lang="en-US" sz="160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dirty="0">
                          <a:solidFill>
                            <a:schemeClr val="tx2"/>
                          </a:solidFill>
                          <a:effectLst/>
                          <a:latin typeface="Times New Roman" pitchFamily="18" charset="0"/>
                          <a:ea typeface="Times New Roman" panose="02020603050405020304" pitchFamily="18" charset="0"/>
                          <a:cs typeface="Times New Roman" pitchFamily="18" charset="0"/>
                        </a:rPr>
                        <a:t>Jalal al-Din Mahmud </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dirty="0">
                          <a:solidFill>
                            <a:schemeClr val="tx2"/>
                          </a:solidFill>
                          <a:effectLst/>
                          <a:latin typeface="Times New Roman" pitchFamily="18" charset="0"/>
                          <a:ea typeface="Times New Roman" panose="02020603050405020304" pitchFamily="18" charset="0"/>
                          <a:cs typeface="Times New Roman" pitchFamily="18" charset="0"/>
                        </a:rPr>
                        <a:t>27 January 1556 – 27 October 1605</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p>
                      <a:pPr algn="ctr">
                        <a:lnSpc>
                          <a:spcPct val="70000"/>
                        </a:lnSpc>
                        <a:spcAft>
                          <a:spcPts val="0"/>
                        </a:spcAft>
                      </a:pPr>
                      <a:r>
                        <a:rPr lang="en-US" sz="1600" dirty="0">
                          <a:solidFill>
                            <a:schemeClr val="tx2"/>
                          </a:solidFill>
                          <a:effectLst/>
                          <a:latin typeface="Times New Roman" pitchFamily="18" charset="0"/>
                          <a:ea typeface="Times New Roman" panose="02020603050405020304" pitchFamily="18" charset="0"/>
                          <a:cs typeface="Times New Roman" pitchFamily="18" charset="0"/>
                        </a:rPr>
                        <a:t>(49 years 9 months 0 days)</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dirty="0">
                          <a:solidFill>
                            <a:schemeClr val="tx2"/>
                          </a:solidFill>
                          <a:effectLst/>
                          <a:latin typeface="Times New Roman" pitchFamily="18" charset="0"/>
                          <a:ea typeface="Times New Roman" panose="02020603050405020304" pitchFamily="18" charset="0"/>
                          <a:cs typeface="Times New Roman" pitchFamily="18" charset="0"/>
                        </a:rPr>
                        <a:t>27 October 1605 (aged 63)</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just">
                        <a:lnSpc>
                          <a:spcPct val="70000"/>
                        </a:lnSpc>
                        <a:spcAft>
                          <a:spcPts val="0"/>
                        </a:spcAft>
                      </a:pPr>
                      <a:r>
                        <a:rPr lang="en-US" sz="1600" dirty="0" err="1">
                          <a:solidFill>
                            <a:schemeClr val="tx2"/>
                          </a:solidFill>
                          <a:effectLst/>
                          <a:latin typeface="Times New Roman" pitchFamily="18" charset="0"/>
                          <a:ea typeface="Calibri" panose="020F0502020204030204" pitchFamily="34" charset="0"/>
                          <a:cs typeface="Times New Roman" pitchFamily="18" charset="0"/>
                        </a:rPr>
                        <a:t>Abu'l-Fath</a:t>
                      </a:r>
                      <a:r>
                        <a:rPr lang="en-US" sz="1600" dirty="0">
                          <a:solidFill>
                            <a:schemeClr val="tx2"/>
                          </a:solidFill>
                          <a:effectLst/>
                          <a:latin typeface="Times New Roman" pitchFamily="18" charset="0"/>
                          <a:ea typeface="Calibri" panose="020F0502020204030204" pitchFamily="34" charset="0"/>
                          <a:cs typeface="Times New Roman" pitchFamily="18" charset="0"/>
                        </a:rPr>
                        <a:t> Jalal-</a:t>
                      </a:r>
                      <a:r>
                        <a:rPr lang="en-US" sz="1600" dirty="0" err="1">
                          <a:solidFill>
                            <a:schemeClr val="tx2"/>
                          </a:solidFill>
                          <a:effectLst/>
                          <a:latin typeface="Times New Roman" pitchFamily="18" charset="0"/>
                          <a:ea typeface="Calibri" panose="020F0502020204030204" pitchFamily="34" charset="0"/>
                          <a:cs typeface="Times New Roman" pitchFamily="18" charset="0"/>
                        </a:rPr>
                        <a:t>ud</a:t>
                      </a:r>
                      <a:r>
                        <a:rPr lang="en-US" sz="1600" dirty="0">
                          <a:solidFill>
                            <a:schemeClr val="tx2"/>
                          </a:solidFill>
                          <a:effectLst/>
                          <a:latin typeface="Times New Roman" pitchFamily="18" charset="0"/>
                          <a:ea typeface="Calibri" panose="020F0502020204030204" pitchFamily="34" charset="0"/>
                          <a:cs typeface="Times New Roman" pitchFamily="18" charset="0"/>
                        </a:rPr>
                        <a:t>-din Muhammad Akbar famously known as </a:t>
                      </a:r>
                      <a:r>
                        <a:rPr lang="en-US" sz="1600" i="1" dirty="0">
                          <a:solidFill>
                            <a:schemeClr val="tx2"/>
                          </a:solidFill>
                          <a:effectLst/>
                          <a:latin typeface="Times New Roman" pitchFamily="18" charset="0"/>
                          <a:ea typeface="Calibri" panose="020F0502020204030204" pitchFamily="34" charset="0"/>
                          <a:cs typeface="Times New Roman" pitchFamily="18" charset="0"/>
                        </a:rPr>
                        <a:t>Akbar The Great. </a:t>
                      </a:r>
                      <a:r>
                        <a:rPr lang="en-US" sz="1600" i="0" dirty="0">
                          <a:solidFill>
                            <a:schemeClr val="tx2"/>
                          </a:solidFill>
                          <a:effectLst/>
                          <a:latin typeface="Times New Roman" pitchFamily="18" charset="0"/>
                          <a:ea typeface="Calibri" panose="020F0502020204030204" pitchFamily="34" charset="0"/>
                          <a:cs typeface="Times New Roman" pitchFamily="18" charset="0"/>
                        </a:rPr>
                        <a:t>Under</a:t>
                      </a:r>
                      <a:r>
                        <a:rPr lang="en-US" sz="1600" dirty="0">
                          <a:solidFill>
                            <a:schemeClr val="tx2"/>
                          </a:solidFill>
                          <a:effectLst/>
                          <a:latin typeface="Times New Roman" pitchFamily="18" charset="0"/>
                          <a:ea typeface="Calibri" panose="020F0502020204030204" pitchFamily="34" charset="0"/>
                          <a:cs typeface="Times New Roman" pitchFamily="18" charset="0"/>
                        </a:rPr>
                        <a:t> his reign, the Mughal Empire expanded substantially, gained much prestige, and stabilization. He is considered to be the most competent ruler of the Mughal Empire. He introduced various liberal policies and had conducted several inter-religion marriages for political advantage. His successor was born to his Rajput Queen consort Mariam-</a:t>
                      </a:r>
                      <a:r>
                        <a:rPr lang="en-US" sz="1600" dirty="0" err="1">
                          <a:solidFill>
                            <a:schemeClr val="tx2"/>
                          </a:solidFill>
                          <a:effectLst/>
                          <a:latin typeface="Times New Roman" pitchFamily="18" charset="0"/>
                          <a:ea typeface="Calibri" panose="020F0502020204030204" pitchFamily="34" charset="0"/>
                          <a:cs typeface="Times New Roman" pitchFamily="18" charset="0"/>
                        </a:rPr>
                        <a:t>uz</a:t>
                      </a:r>
                      <a:r>
                        <a:rPr lang="en-US" sz="1600" dirty="0">
                          <a:solidFill>
                            <a:schemeClr val="tx2"/>
                          </a:solidFill>
                          <a:effectLst/>
                          <a:latin typeface="Times New Roman" pitchFamily="18" charset="0"/>
                          <a:ea typeface="Calibri" panose="020F0502020204030204" pitchFamily="34" charset="0"/>
                          <a:cs typeface="Times New Roman" pitchFamily="18" charset="0"/>
                        </a:rPr>
                        <a:t>-Zamani. Himself on his spiritual behest, he renounced Islam in later life and founded a religion named Din-I-</a:t>
                      </a:r>
                      <a:r>
                        <a:rPr lang="en-US" sz="1600" dirty="0" err="1">
                          <a:solidFill>
                            <a:schemeClr val="tx2"/>
                          </a:solidFill>
                          <a:effectLst/>
                          <a:latin typeface="Times New Roman" pitchFamily="18" charset="0"/>
                          <a:ea typeface="Calibri" panose="020F0502020204030204" pitchFamily="34" charset="0"/>
                          <a:cs typeface="Times New Roman" pitchFamily="18" charset="0"/>
                        </a:rPr>
                        <a:t>Illahi</a:t>
                      </a:r>
                      <a:r>
                        <a:rPr lang="en-US" sz="1600" dirty="0">
                          <a:solidFill>
                            <a:schemeClr val="tx2"/>
                          </a:solidFill>
                          <a:effectLst/>
                          <a:latin typeface="Times New Roman" pitchFamily="18" charset="0"/>
                          <a:ea typeface="Calibri" panose="020F0502020204030204" pitchFamily="34" charset="0"/>
                          <a:cs typeface="Times New Roman" pitchFamily="18" charset="0"/>
                        </a:rPr>
                        <a:t>. His mother Hamida Banu Begum was Persian. </a:t>
                      </a:r>
                    </a:p>
                    <a:p>
                      <a:pPr algn="just">
                        <a:lnSpc>
                          <a:spcPct val="70000"/>
                        </a:lnSpc>
                        <a:spcAft>
                          <a:spcPts val="0"/>
                        </a:spcAft>
                      </a:pPr>
                      <a:r>
                        <a:rPr lang="en-US" sz="1600" b="1" dirty="0">
                          <a:solidFill>
                            <a:schemeClr val="tx2"/>
                          </a:solidFill>
                          <a:effectLst/>
                          <a:latin typeface="Times New Roman" pitchFamily="18" charset="0"/>
                          <a:ea typeface="Times New Roman" panose="02020603050405020304" pitchFamily="18" charset="0"/>
                          <a:cs typeface="Times New Roman" pitchFamily="18" charset="0"/>
                        </a:rPr>
                        <a:t> </a:t>
                      </a:r>
                      <a:endParaRPr lang="en-US" sz="1600" dirty="0">
                        <a:solidFill>
                          <a:schemeClr val="tx2"/>
                        </a:solidFill>
                        <a:effectLst/>
                        <a:latin typeface="Times New Roman" pitchFamily="18" charset="0"/>
                        <a:ea typeface="Calibri" panose="020F0502020204030204" pitchFamily="34" charset="0"/>
                        <a:cs typeface="Times New Roman" pitchFamily="18" charset="0"/>
                      </a:endParaRPr>
                    </a:p>
                  </a:txBody>
                  <a:tcPr marL="68580" marR="68580" marT="0" marB="0"/>
                </a:tc>
                <a:extLst>
                  <a:ext uri="{0D108BD9-81ED-4DB2-BD59-A6C34878D82A}">
                    <a16:rowId xmlns:a16="http://schemas.microsoft.com/office/drawing/2014/main" xmlns="" val="683525724"/>
                  </a:ext>
                </a:extLst>
              </a:tr>
            </a:tbl>
          </a:graphicData>
        </a:graphic>
      </p:graphicFrame>
    </p:spTree>
    <p:extLst>
      <p:ext uri="{BB962C8B-B14F-4D97-AF65-F5344CB8AC3E}">
        <p14:creationId xmlns:p14="http://schemas.microsoft.com/office/powerpoint/2010/main" val="2218494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953F9D97-5020-0B45-936B-A6974826ED44}"/>
              </a:ext>
            </a:extLst>
          </p:cNvPr>
          <p:cNvSpPr>
            <a:spLocks noGrp="1"/>
          </p:cNvSpPr>
          <p:nvPr>
            <p:ph type="title"/>
          </p:nvPr>
        </p:nvSpPr>
        <p:spPr>
          <a:xfrm>
            <a:off x="332509" y="637309"/>
            <a:ext cx="8368146" cy="670560"/>
          </a:xfrm>
        </p:spPr>
        <p:txBody>
          <a:bodyPr/>
          <a:lstStyle/>
          <a:p>
            <a:pPr algn="ctr"/>
            <a:r>
              <a:rPr lang="en-US" sz="3200" b="1" dirty="0" smtClean="0">
                <a:solidFill>
                  <a:srgbClr val="C00000"/>
                </a:solidFill>
                <a:latin typeface="Times New Roman" panose="02020603050405020304" pitchFamily="18" charset="0"/>
                <a:cs typeface="Times New Roman" panose="02020603050405020304" pitchFamily="18" charset="0"/>
              </a:rPr>
              <a:t>MUGHAL EMPIRE</a:t>
            </a:r>
            <a:endParaRPr lang="en-US" sz="3200" b="1" dirty="0">
              <a:solidFill>
                <a:srgbClr val="C00000"/>
              </a:solidFill>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xmlns="" id="{754E5D05-B9D2-8F4E-8F36-2AD9341DF3F9}"/>
              </a:ext>
            </a:extLst>
          </p:cNvPr>
          <p:cNvGraphicFramePr>
            <a:graphicFrameLocks noGrp="1"/>
          </p:cNvGraphicFramePr>
          <p:nvPr>
            <p:ph idx="1"/>
            <p:extLst>
              <p:ext uri="{D42A27DB-BD31-4B8C-83A1-F6EECF244321}">
                <p14:modId xmlns:p14="http://schemas.microsoft.com/office/powerpoint/2010/main" val="3182867088"/>
              </p:ext>
            </p:extLst>
          </p:nvPr>
        </p:nvGraphicFramePr>
        <p:xfrm>
          <a:off x="332509" y="1551709"/>
          <a:ext cx="8603673" cy="4500604"/>
        </p:xfrm>
        <a:graphic>
          <a:graphicData uri="http://schemas.openxmlformats.org/drawingml/2006/table">
            <a:tbl>
              <a:tblPr firstRow="1" bandRow="1">
                <a:tableStyleId>{5C22544A-7EE6-4342-B048-85BDC9FD1C3A}</a:tableStyleId>
              </a:tblPr>
              <a:tblGrid>
                <a:gridCol w="1246909">
                  <a:extLst>
                    <a:ext uri="{9D8B030D-6E8A-4147-A177-3AD203B41FA5}">
                      <a16:colId xmlns:a16="http://schemas.microsoft.com/office/drawing/2014/main" xmlns="" val="2265102053"/>
                    </a:ext>
                  </a:extLst>
                </a:gridCol>
                <a:gridCol w="1316182">
                  <a:extLst>
                    <a:ext uri="{9D8B030D-6E8A-4147-A177-3AD203B41FA5}">
                      <a16:colId xmlns:a16="http://schemas.microsoft.com/office/drawing/2014/main" xmlns="" val="1675262563"/>
                    </a:ext>
                  </a:extLst>
                </a:gridCol>
                <a:gridCol w="1246909">
                  <a:extLst>
                    <a:ext uri="{9D8B030D-6E8A-4147-A177-3AD203B41FA5}">
                      <a16:colId xmlns:a16="http://schemas.microsoft.com/office/drawing/2014/main" xmlns="" val="3616476344"/>
                    </a:ext>
                  </a:extLst>
                </a:gridCol>
                <a:gridCol w="1357746">
                  <a:extLst>
                    <a:ext uri="{9D8B030D-6E8A-4147-A177-3AD203B41FA5}">
                      <a16:colId xmlns:a16="http://schemas.microsoft.com/office/drawing/2014/main" xmlns="" val="3395335400"/>
                    </a:ext>
                  </a:extLst>
                </a:gridCol>
                <a:gridCol w="3435927">
                  <a:extLst>
                    <a:ext uri="{9D8B030D-6E8A-4147-A177-3AD203B41FA5}">
                      <a16:colId xmlns:a16="http://schemas.microsoft.com/office/drawing/2014/main" xmlns="" val="2257325015"/>
                    </a:ext>
                  </a:extLst>
                </a:gridCol>
              </a:tblGrid>
              <a:tr h="404092">
                <a:tc>
                  <a:txBody>
                    <a:bodyPr/>
                    <a:lstStyle/>
                    <a:p>
                      <a:pPr algn="ctr">
                        <a:lnSpc>
                          <a:spcPct val="70000"/>
                        </a:lnSpc>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Titular Name</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Birth Name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Period</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Death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Notes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extLst>
                  <a:ext uri="{0D108BD9-81ED-4DB2-BD59-A6C34878D82A}">
                    <a16:rowId xmlns:a16="http://schemas.microsoft.com/office/drawing/2014/main" xmlns="" val="719677537"/>
                  </a:ext>
                </a:extLst>
              </a:tr>
              <a:tr h="370840">
                <a:tc>
                  <a:txBody>
                    <a:bodyPr/>
                    <a:lstStyle/>
                    <a:p>
                      <a:pPr algn="just">
                        <a:lnSpc>
                          <a:spcPct val="70000"/>
                        </a:lnSpc>
                        <a:spcAft>
                          <a:spcPts val="0"/>
                        </a:spcAft>
                      </a:pPr>
                      <a:r>
                        <a:rPr lang="en-US" sz="1600" i="1" dirty="0">
                          <a:solidFill>
                            <a:srgbClr val="000000"/>
                          </a:solidFill>
                          <a:effectLst/>
                          <a:latin typeface="Times New Roman" pitchFamily="18" charset="0"/>
                          <a:ea typeface="Times New Roman" panose="02020603050405020304" pitchFamily="18" charset="0"/>
                          <a:cs typeface="Times New Roman" pitchFamily="18" charset="0"/>
                        </a:rPr>
                        <a:t>Jahangir</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nSpc>
                          <a:spcPct val="70000"/>
                        </a:lnSpc>
                        <a:spcAft>
                          <a:spcPts val="0"/>
                        </a:spcAft>
                      </a:pPr>
                      <a:r>
                        <a:rPr lang="en-US" sz="1600" u="none" strike="noStrike" dirty="0">
                          <a:solidFill>
                            <a:srgbClr val="000000"/>
                          </a:solidFill>
                          <a:effectLst/>
                          <a:latin typeface="Times New Roman" pitchFamily="18" charset="0"/>
                          <a:ea typeface="Calibri" panose="020F0502020204030204" pitchFamily="34" charset="0"/>
                          <a:cs typeface="Times New Roman" pitchFamily="18" charset="0"/>
                          <a:hlinkClick r:id="rId2"/>
                        </a:rPr>
                        <a:t>Nur al-Din Muhammad</a:t>
                      </a:r>
                      <a:endParaRPr lang="en-US" sz="1600" dirty="0">
                        <a:effectLst/>
                        <a:latin typeface="Times New Roman" pitchFamily="18" charset="0"/>
                        <a:ea typeface="Calibri" panose="020F0502020204030204" pitchFamily="34" charset="0"/>
                        <a:cs typeface="Times New Roman" pitchFamily="18" charset="0"/>
                      </a:endParaRPr>
                    </a:p>
                    <a:p>
                      <a:pPr algn="ctr">
                        <a:lnSpc>
                          <a:spcPct val="70000"/>
                        </a:lnSpc>
                        <a:spcAft>
                          <a:spcPts val="0"/>
                        </a:spcAft>
                      </a:pPr>
                      <a:r>
                        <a:rPr lang="en-US" sz="1600" dirty="0">
                          <a:solidFill>
                            <a:srgbClr val="000000"/>
                          </a:solidFill>
                          <a:effectLst/>
                          <a:latin typeface="Times New Roman" pitchFamily="18" charset="0"/>
                          <a:ea typeface="Times New Roman" panose="02020603050405020304" pitchFamily="18" charset="0"/>
                          <a:cs typeface="Times New Roman" pitchFamily="18" charset="0"/>
                        </a:rPr>
                        <a:t>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just">
                        <a:lnSpc>
                          <a:spcPct val="70000"/>
                        </a:lnSpc>
                        <a:spcAft>
                          <a:spcPts val="0"/>
                        </a:spcAft>
                      </a:pPr>
                      <a:r>
                        <a:rPr lang="en-US" sz="1600" dirty="0">
                          <a:solidFill>
                            <a:srgbClr val="000000"/>
                          </a:solidFill>
                          <a:effectLst/>
                          <a:latin typeface="Times New Roman" pitchFamily="18" charset="0"/>
                          <a:ea typeface="Times New Roman" panose="02020603050405020304" pitchFamily="18" charset="0"/>
                          <a:cs typeface="Times New Roman" pitchFamily="18" charset="0"/>
                        </a:rPr>
                        <a:t>5 October 1605 – 8 October 1627</a:t>
                      </a:r>
                      <a:endParaRPr lang="en-US" sz="1600" dirty="0">
                        <a:effectLst/>
                        <a:latin typeface="Times New Roman" pitchFamily="18" charset="0"/>
                        <a:ea typeface="Calibri" panose="020F0502020204030204" pitchFamily="34" charset="0"/>
                        <a:cs typeface="Times New Roman" pitchFamily="18" charset="0"/>
                      </a:endParaRPr>
                    </a:p>
                    <a:p>
                      <a:pPr algn="just">
                        <a:lnSpc>
                          <a:spcPct val="70000"/>
                        </a:lnSpc>
                        <a:spcAft>
                          <a:spcPts val="0"/>
                        </a:spcAft>
                      </a:pPr>
                      <a:r>
                        <a:rPr lang="en-US" sz="1600" dirty="0">
                          <a:solidFill>
                            <a:srgbClr val="000000"/>
                          </a:solidFill>
                          <a:effectLst/>
                          <a:latin typeface="Times New Roman" pitchFamily="18" charset="0"/>
                          <a:ea typeface="Times New Roman" panose="02020603050405020304" pitchFamily="18" charset="0"/>
                          <a:cs typeface="Times New Roman" pitchFamily="18" charset="0"/>
                        </a:rPr>
                        <a:t>21 years 11 months 23 days</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dirty="0">
                          <a:solidFill>
                            <a:srgbClr val="000000"/>
                          </a:solidFill>
                          <a:effectLst/>
                          <a:latin typeface="Times New Roman" pitchFamily="18" charset="0"/>
                          <a:ea typeface="Times New Roman" panose="02020603050405020304" pitchFamily="18" charset="0"/>
                          <a:cs typeface="Times New Roman" pitchFamily="18" charset="0"/>
                        </a:rPr>
                        <a:t>28 October 1627 (aged 58)</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just">
                        <a:lnSpc>
                          <a:spcPct val="70000"/>
                        </a:lnSpc>
                        <a:spcAft>
                          <a:spcPts val="0"/>
                        </a:spcAft>
                      </a:pPr>
                      <a:r>
                        <a:rPr lang="en-US" sz="1600" dirty="0">
                          <a:solidFill>
                            <a:srgbClr val="000000"/>
                          </a:solidFill>
                          <a:effectLst/>
                          <a:latin typeface="Times New Roman" pitchFamily="18" charset="0"/>
                          <a:ea typeface="Calibri" panose="020F0502020204030204" pitchFamily="34" charset="0"/>
                          <a:cs typeface="Times New Roman" pitchFamily="18" charset="0"/>
                        </a:rPr>
                        <a:t>He was the eldest surviving son of Akbar and his chief consort Mariam-</a:t>
                      </a:r>
                      <a:r>
                        <a:rPr lang="en-US" sz="1600" dirty="0" err="1">
                          <a:solidFill>
                            <a:srgbClr val="000000"/>
                          </a:solidFill>
                          <a:effectLst/>
                          <a:latin typeface="Times New Roman" pitchFamily="18" charset="0"/>
                          <a:ea typeface="Calibri" panose="020F0502020204030204" pitchFamily="34" charset="0"/>
                          <a:cs typeface="Times New Roman" pitchFamily="18" charset="0"/>
                        </a:rPr>
                        <a:t>uz</a:t>
                      </a:r>
                      <a:r>
                        <a:rPr lang="en-US" sz="1600" dirty="0">
                          <a:solidFill>
                            <a:srgbClr val="000000"/>
                          </a:solidFill>
                          <a:effectLst/>
                          <a:latin typeface="Times New Roman" pitchFamily="18" charset="0"/>
                          <a:ea typeface="Calibri" panose="020F0502020204030204" pitchFamily="34" charset="0"/>
                          <a:cs typeface="Times New Roman" pitchFamily="18" charset="0"/>
                        </a:rPr>
                        <a:t>-Zamani, a Rajput princess. He is regarded as an incapable ruler who was under the heavy influence of alcohol and opium. Despite being </a:t>
                      </a:r>
                      <a:r>
                        <a:rPr lang="en-US" sz="1600" kern="1200" dirty="0">
                          <a:solidFill>
                            <a:srgbClr val="000000"/>
                          </a:solidFill>
                          <a:effectLst/>
                          <a:latin typeface="Times New Roman" pitchFamily="18" charset="0"/>
                          <a:ea typeface="Calibri" panose="020F0502020204030204" pitchFamily="34" charset="0"/>
                          <a:cs typeface="Times New Roman" pitchFamily="18" charset="0"/>
                        </a:rPr>
                        <a:t>incompetent</a:t>
                      </a:r>
                      <a:r>
                        <a:rPr lang="en-US" sz="1600" dirty="0">
                          <a:solidFill>
                            <a:srgbClr val="000000"/>
                          </a:solidFill>
                          <a:effectLst/>
                          <a:latin typeface="Times New Roman" pitchFamily="18" charset="0"/>
                          <a:ea typeface="Calibri" panose="020F0502020204030204" pitchFamily="34" charset="0"/>
                          <a:cs typeface="Times New Roman" pitchFamily="18" charset="0"/>
                        </a:rPr>
                        <a:t> he is considered to be the </a:t>
                      </a:r>
                      <a:r>
                        <a:rPr lang="en-US" sz="1600" dirty="0" smtClean="0">
                          <a:solidFill>
                            <a:srgbClr val="000000"/>
                          </a:solidFill>
                          <a:effectLst/>
                          <a:latin typeface="Times New Roman" pitchFamily="18" charset="0"/>
                          <a:ea typeface="Calibri" panose="020F0502020204030204" pitchFamily="34" charset="0"/>
                          <a:cs typeface="Times New Roman" pitchFamily="18" charset="0"/>
                        </a:rPr>
                        <a:t>justness </a:t>
                      </a:r>
                      <a:r>
                        <a:rPr lang="en-US" sz="1600" dirty="0">
                          <a:solidFill>
                            <a:srgbClr val="000000"/>
                          </a:solidFill>
                          <a:effectLst/>
                          <a:latin typeface="Times New Roman" pitchFamily="18" charset="0"/>
                          <a:ea typeface="Calibri" panose="020F0502020204030204" pitchFamily="34" charset="0"/>
                          <a:cs typeface="Times New Roman" pitchFamily="18" charset="0"/>
                        </a:rPr>
                        <a:t>ruler of the Mughal empire genuinely interested in the welfare of his subjects. Under his reign, the growing control of the Deccan regions led by Akbar began to recede.</a:t>
                      </a:r>
                      <a:endParaRPr lang="en-US" sz="1600" dirty="0">
                        <a:effectLst/>
                        <a:latin typeface="Times New Roman" pitchFamily="18" charset="0"/>
                        <a:ea typeface="Calibri" panose="020F0502020204030204" pitchFamily="34" charset="0"/>
                        <a:cs typeface="Times New Roman" pitchFamily="18" charset="0"/>
                      </a:endParaRPr>
                    </a:p>
                    <a:p>
                      <a:pPr algn="just">
                        <a:lnSpc>
                          <a:spcPct val="70000"/>
                        </a:lnSpc>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extLst>
                  <a:ext uri="{0D108BD9-81ED-4DB2-BD59-A6C34878D82A}">
                    <a16:rowId xmlns:a16="http://schemas.microsoft.com/office/drawing/2014/main" xmlns="" val="3052386226"/>
                  </a:ext>
                </a:extLst>
              </a:tr>
              <a:tr h="370840">
                <a:tc>
                  <a:txBody>
                    <a:bodyPr/>
                    <a:lstStyle/>
                    <a:p>
                      <a:pPr algn="just">
                        <a:lnSpc>
                          <a:spcPct val="70000"/>
                        </a:lnSpc>
                        <a:spcAft>
                          <a:spcPts val="0"/>
                        </a:spcAft>
                      </a:pPr>
                      <a:r>
                        <a:rPr lang="en-US" sz="1600" kern="1200" dirty="0">
                          <a:solidFill>
                            <a:srgbClr val="000000"/>
                          </a:solidFill>
                          <a:effectLst/>
                          <a:latin typeface="Times New Roman" pitchFamily="18" charset="0"/>
                          <a:ea typeface="Times New Roman" panose="02020603050405020304" pitchFamily="18" charset="0"/>
                          <a:cs typeface="Times New Roman" pitchFamily="18" charset="0"/>
                        </a:rPr>
                        <a:t>Shah Jahan</a:t>
                      </a:r>
                      <a:endParaRPr lang="en-US" sz="1600" kern="1200" dirty="0">
                        <a:solidFill>
                          <a:srgbClr val="000000"/>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nSpc>
                          <a:spcPct val="70000"/>
                        </a:lnSpc>
                        <a:spcAft>
                          <a:spcPts val="0"/>
                        </a:spcAft>
                      </a:pPr>
                      <a:r>
                        <a:rPr lang="en-US" sz="1600" kern="1200" dirty="0" err="1">
                          <a:solidFill>
                            <a:srgbClr val="000000"/>
                          </a:solidFill>
                          <a:effectLst/>
                          <a:latin typeface="Times New Roman" pitchFamily="18" charset="0"/>
                          <a:ea typeface="Calibri" panose="020F0502020204030204" pitchFamily="34" charset="0"/>
                          <a:cs typeface="Times New Roman" pitchFamily="18" charset="0"/>
                          <a:hlinkClick r:id="rId3">
                            <a:extLst>
                              <a:ext uri="{A12FA001-AC4F-418D-AE19-62706E023703}">
                                <ahyp:hlinkClr xmlns:ahyp="http://schemas.microsoft.com/office/drawing/2018/hyperlinkcolor" xmlns="" val="tx"/>
                              </a:ext>
                            </a:extLst>
                          </a:hlinkClick>
                        </a:rPr>
                        <a:t>Shihab</a:t>
                      </a:r>
                      <a:r>
                        <a:rPr lang="en-US" sz="1600" kern="1200" dirty="0">
                          <a:solidFill>
                            <a:srgbClr val="000000"/>
                          </a:solidFill>
                          <a:effectLst/>
                          <a:latin typeface="Times New Roman" pitchFamily="18" charset="0"/>
                          <a:ea typeface="Calibri" panose="020F0502020204030204" pitchFamily="34" charset="0"/>
                          <a:cs typeface="Times New Roman" pitchFamily="18" charset="0"/>
                          <a:hlinkClick r:id="rId3">
                            <a:extLst>
                              <a:ext uri="{A12FA001-AC4F-418D-AE19-62706E023703}">
                                <ahyp:hlinkClr xmlns:ahyp="http://schemas.microsoft.com/office/drawing/2018/hyperlinkcolor" xmlns="" val="tx"/>
                              </a:ext>
                            </a:extLst>
                          </a:hlinkClick>
                        </a:rPr>
                        <a:t> al-Din Muhammad</a:t>
                      </a:r>
                      <a:endParaRPr lang="en-US" sz="1600" kern="1200" dirty="0">
                        <a:solidFill>
                          <a:srgbClr val="000000"/>
                        </a:solidFill>
                        <a:effectLst/>
                        <a:latin typeface="Times New Roman" pitchFamily="18" charset="0"/>
                        <a:ea typeface="Calibri" panose="020F0502020204030204" pitchFamily="34" charset="0"/>
                        <a:cs typeface="Times New Roman" pitchFamily="18" charset="0"/>
                      </a:endParaRPr>
                    </a:p>
                    <a:p>
                      <a:pPr algn="ctr">
                        <a:lnSpc>
                          <a:spcPct val="70000"/>
                        </a:lnSpc>
                        <a:spcAft>
                          <a:spcPts val="0"/>
                        </a:spcAft>
                      </a:pPr>
                      <a:r>
                        <a:rPr lang="en-US" sz="1600" kern="1200" dirty="0">
                          <a:solidFill>
                            <a:srgbClr val="000000"/>
                          </a:solidFill>
                          <a:effectLst/>
                          <a:latin typeface="Times New Roman" pitchFamily="18" charset="0"/>
                          <a:ea typeface="Times New Roman" panose="02020603050405020304" pitchFamily="18" charset="0"/>
                          <a:cs typeface="Times New Roman" pitchFamily="18" charset="0"/>
                        </a:rPr>
                        <a:t> </a:t>
                      </a:r>
                      <a:endParaRPr lang="en-US" sz="1600" kern="1200" dirty="0">
                        <a:solidFill>
                          <a:srgbClr val="000000"/>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l">
                        <a:lnSpc>
                          <a:spcPct val="70000"/>
                        </a:lnSpc>
                        <a:spcAft>
                          <a:spcPts val="0"/>
                        </a:spcAft>
                      </a:pPr>
                      <a:r>
                        <a:rPr lang="en-US" sz="1600" kern="1200" dirty="0">
                          <a:solidFill>
                            <a:srgbClr val="000000"/>
                          </a:solidFill>
                          <a:effectLst/>
                          <a:latin typeface="Times New Roman" pitchFamily="18" charset="0"/>
                          <a:ea typeface="Times New Roman" panose="02020603050405020304" pitchFamily="18" charset="0"/>
                          <a:cs typeface="Times New Roman" pitchFamily="18" charset="0"/>
                        </a:rPr>
                        <a:t>8 November 1627 – 2 August 1658</a:t>
                      </a:r>
                      <a:endParaRPr lang="en-US" sz="1600" kern="1200" dirty="0">
                        <a:solidFill>
                          <a:srgbClr val="000000"/>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Aft>
                          <a:spcPts val="0"/>
                        </a:spcAft>
                      </a:pPr>
                      <a:r>
                        <a:rPr lang="en-US" sz="1600" kern="1200" dirty="0">
                          <a:solidFill>
                            <a:srgbClr val="000000"/>
                          </a:solidFill>
                          <a:effectLst/>
                          <a:latin typeface="Times New Roman" pitchFamily="18" charset="0"/>
                          <a:ea typeface="Times New Roman" panose="02020603050405020304" pitchFamily="18" charset="0"/>
                          <a:cs typeface="Times New Roman" pitchFamily="18" charset="0"/>
                        </a:rPr>
                        <a:t>22 January 1666 (aged 74)</a:t>
                      </a:r>
                      <a:endParaRPr lang="en-US" sz="1600" kern="1200" dirty="0">
                        <a:solidFill>
                          <a:srgbClr val="000000"/>
                        </a:solidFill>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just">
                        <a:lnSpc>
                          <a:spcPct val="70000"/>
                        </a:lnSpc>
                        <a:spcAft>
                          <a:spcPts val="0"/>
                        </a:spcAft>
                      </a:pPr>
                      <a:r>
                        <a:rPr lang="en-US" sz="1600" kern="1200" dirty="0">
                          <a:solidFill>
                            <a:srgbClr val="000000"/>
                          </a:solidFill>
                          <a:effectLst/>
                          <a:latin typeface="Times New Roman" pitchFamily="18" charset="0"/>
                          <a:ea typeface="Calibri" panose="020F0502020204030204" pitchFamily="34" charset="0"/>
                          <a:cs typeface="Times New Roman" pitchFamily="18" charset="0"/>
                        </a:rPr>
                        <a:t>Under his reign, the Mughal Empire reached the peak of its cultural glory. Shah Jahan is best remembered for his architectural achievements. His reign ushered in the golden age of Mughal architecture. Shah Jahan commissioned many monuments, the best known of which is the Taj Mahal in Agra, in which is entombed his favorite wife, </a:t>
                      </a:r>
                      <a:r>
                        <a:rPr lang="en-US" sz="1600" kern="1200" dirty="0" err="1">
                          <a:solidFill>
                            <a:srgbClr val="000000"/>
                          </a:solidFill>
                          <a:effectLst/>
                          <a:latin typeface="Times New Roman" pitchFamily="18" charset="0"/>
                          <a:ea typeface="Calibri" panose="020F0502020204030204" pitchFamily="34" charset="0"/>
                          <a:cs typeface="Times New Roman" pitchFamily="18" charset="0"/>
                        </a:rPr>
                        <a:t>Mumtaz</a:t>
                      </a:r>
                      <a:r>
                        <a:rPr lang="en-US" sz="1600" kern="1200" dirty="0">
                          <a:solidFill>
                            <a:srgbClr val="000000"/>
                          </a:solidFill>
                          <a:effectLst/>
                          <a:latin typeface="Times New Roman" pitchFamily="18" charset="0"/>
                          <a:ea typeface="Calibri" panose="020F0502020204030204" pitchFamily="34" charset="0"/>
                          <a:cs typeface="Times New Roman" pitchFamily="18" charset="0"/>
                        </a:rPr>
                        <a:t> Mahal. </a:t>
                      </a:r>
                    </a:p>
                    <a:p>
                      <a:pPr algn="just">
                        <a:lnSpc>
                          <a:spcPct val="70000"/>
                        </a:lnSpc>
                        <a:spcAft>
                          <a:spcPts val="0"/>
                        </a:spcAft>
                      </a:pPr>
                      <a:r>
                        <a:rPr lang="en-US" sz="1600" kern="1200" dirty="0">
                          <a:solidFill>
                            <a:srgbClr val="000000"/>
                          </a:solidFill>
                          <a:effectLst/>
                          <a:latin typeface="Times New Roman" pitchFamily="18" charset="0"/>
                          <a:ea typeface="Times New Roman" panose="02020603050405020304" pitchFamily="18" charset="0"/>
                          <a:cs typeface="Times New Roman" pitchFamily="18" charset="0"/>
                        </a:rPr>
                        <a:t> </a:t>
                      </a:r>
                      <a:endParaRPr lang="en-US" sz="1600" kern="1200" dirty="0">
                        <a:solidFill>
                          <a:srgbClr val="000000"/>
                        </a:solidFill>
                        <a:effectLst/>
                        <a:latin typeface="Times New Roman" pitchFamily="18" charset="0"/>
                        <a:ea typeface="Calibri" panose="020F0502020204030204" pitchFamily="34" charset="0"/>
                        <a:cs typeface="Times New Roman" pitchFamily="18" charset="0"/>
                      </a:endParaRPr>
                    </a:p>
                  </a:txBody>
                  <a:tcPr marL="68580" marR="68580" marT="0" marB="0" anchor="ctr"/>
                </a:tc>
                <a:extLst>
                  <a:ext uri="{0D108BD9-81ED-4DB2-BD59-A6C34878D82A}">
                    <a16:rowId xmlns:a16="http://schemas.microsoft.com/office/drawing/2014/main" xmlns="" val="1933443270"/>
                  </a:ext>
                </a:extLst>
              </a:tr>
            </a:tbl>
          </a:graphicData>
        </a:graphic>
      </p:graphicFrame>
    </p:spTree>
    <p:extLst>
      <p:ext uri="{BB962C8B-B14F-4D97-AF65-F5344CB8AC3E}">
        <p14:creationId xmlns:p14="http://schemas.microsoft.com/office/powerpoint/2010/main" val="2558031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909647E8-A719-8549-8242-C21BEECC4824}"/>
              </a:ext>
            </a:extLst>
          </p:cNvPr>
          <p:cNvSpPr>
            <a:spLocks noGrp="1"/>
          </p:cNvSpPr>
          <p:nvPr>
            <p:ph type="title"/>
          </p:nvPr>
        </p:nvSpPr>
        <p:spPr>
          <a:xfrm>
            <a:off x="304800" y="678873"/>
            <a:ext cx="8700655" cy="670560"/>
          </a:xfrm>
        </p:spPr>
        <p:txBody>
          <a:bodyPr/>
          <a:lstStyle/>
          <a:p>
            <a:pPr algn="ctr"/>
            <a:r>
              <a:rPr lang="en-US" sz="3200" b="1" dirty="0" smtClean="0">
                <a:solidFill>
                  <a:srgbClr val="C00000"/>
                </a:solidFill>
                <a:latin typeface="Times New Roman" panose="02020603050405020304" pitchFamily="18" charset="0"/>
                <a:cs typeface="Times New Roman" panose="02020603050405020304" pitchFamily="18" charset="0"/>
              </a:rPr>
              <a:t>MUGHAL EMPIRE</a:t>
            </a:r>
            <a:endParaRPr lang="en-US" sz="3200" b="1" dirty="0">
              <a:solidFill>
                <a:srgbClr val="C00000"/>
              </a:solidFill>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xmlns="" id="{7BE1A6F5-482D-2B46-A2AB-862645499CE3}"/>
              </a:ext>
            </a:extLst>
          </p:cNvPr>
          <p:cNvGraphicFramePr>
            <a:graphicFrameLocks noGrp="1"/>
          </p:cNvGraphicFramePr>
          <p:nvPr>
            <p:ph idx="1"/>
            <p:extLst>
              <p:ext uri="{D42A27DB-BD31-4B8C-83A1-F6EECF244321}">
                <p14:modId xmlns:p14="http://schemas.microsoft.com/office/powerpoint/2010/main" val="1749734505"/>
              </p:ext>
            </p:extLst>
          </p:nvPr>
        </p:nvGraphicFramePr>
        <p:xfrm>
          <a:off x="304800" y="1458336"/>
          <a:ext cx="8645236" cy="3670808"/>
        </p:xfrm>
        <a:graphic>
          <a:graphicData uri="http://schemas.openxmlformats.org/drawingml/2006/table">
            <a:tbl>
              <a:tblPr firstRow="1" bandRow="1">
                <a:tableStyleId>{5C22544A-7EE6-4342-B048-85BDC9FD1C3A}</a:tableStyleId>
              </a:tblPr>
              <a:tblGrid>
                <a:gridCol w="1610868">
                  <a:extLst>
                    <a:ext uri="{9D8B030D-6E8A-4147-A177-3AD203B41FA5}">
                      <a16:colId xmlns:a16="http://schemas.microsoft.com/office/drawing/2014/main" xmlns="" val="2945734954"/>
                    </a:ext>
                  </a:extLst>
                </a:gridCol>
                <a:gridCol w="1464841">
                  <a:extLst>
                    <a:ext uri="{9D8B030D-6E8A-4147-A177-3AD203B41FA5}">
                      <a16:colId xmlns:a16="http://schemas.microsoft.com/office/drawing/2014/main" xmlns="" val="3700512707"/>
                    </a:ext>
                  </a:extLst>
                </a:gridCol>
                <a:gridCol w="1246909">
                  <a:extLst>
                    <a:ext uri="{9D8B030D-6E8A-4147-A177-3AD203B41FA5}">
                      <a16:colId xmlns:a16="http://schemas.microsoft.com/office/drawing/2014/main" xmlns="" val="3905458378"/>
                    </a:ext>
                  </a:extLst>
                </a:gridCol>
                <a:gridCol w="1330037">
                  <a:extLst>
                    <a:ext uri="{9D8B030D-6E8A-4147-A177-3AD203B41FA5}">
                      <a16:colId xmlns:a16="http://schemas.microsoft.com/office/drawing/2014/main" xmlns="" val="9382404"/>
                    </a:ext>
                  </a:extLst>
                </a:gridCol>
                <a:gridCol w="2992581">
                  <a:extLst>
                    <a:ext uri="{9D8B030D-6E8A-4147-A177-3AD203B41FA5}">
                      <a16:colId xmlns:a16="http://schemas.microsoft.com/office/drawing/2014/main" xmlns="" val="1637007556"/>
                    </a:ext>
                  </a:extLst>
                </a:gridCol>
              </a:tblGrid>
              <a:tr h="370840">
                <a:tc>
                  <a:txBody>
                    <a:bodyPr/>
                    <a:lstStyle/>
                    <a:p>
                      <a:pPr algn="ctr">
                        <a:lnSpc>
                          <a:spcPct val="70000"/>
                        </a:lnSpc>
                        <a:spcBef>
                          <a:spcPts val="0"/>
                        </a:spcBef>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Titular Name</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Bef>
                          <a:spcPts val="0"/>
                        </a:spcBef>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Birth Name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Bef>
                          <a:spcPts val="0"/>
                        </a:spcBef>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Period</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Bef>
                          <a:spcPts val="0"/>
                        </a:spcBef>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Death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Bef>
                          <a:spcPts val="0"/>
                        </a:spcBef>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Notes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tc>
                <a:extLst>
                  <a:ext uri="{0D108BD9-81ED-4DB2-BD59-A6C34878D82A}">
                    <a16:rowId xmlns:a16="http://schemas.microsoft.com/office/drawing/2014/main" xmlns="" val="485538501"/>
                  </a:ext>
                </a:extLst>
              </a:tr>
              <a:tr h="370840">
                <a:tc>
                  <a:txBody>
                    <a:bodyPr/>
                    <a:lstStyle/>
                    <a:p>
                      <a:pPr>
                        <a:lnSpc>
                          <a:spcPct val="70000"/>
                        </a:lnSpc>
                        <a:spcBef>
                          <a:spcPts val="0"/>
                        </a:spcBef>
                        <a:spcAft>
                          <a:spcPts val="0"/>
                        </a:spcAft>
                      </a:pPr>
                      <a:r>
                        <a:rPr lang="en-US" sz="1600" b="1" dirty="0">
                          <a:solidFill>
                            <a:srgbClr val="000000"/>
                          </a:solidFill>
                          <a:effectLst/>
                          <a:latin typeface="Times New Roman" pitchFamily="18" charset="0"/>
                          <a:ea typeface="Calibri" panose="020F0502020204030204" pitchFamily="34" charset="0"/>
                          <a:cs typeface="Times New Roman" pitchFamily="18" charset="0"/>
                        </a:rPr>
                        <a:t>Aurangzeb</a:t>
                      </a:r>
                      <a:endParaRPr lang="en-US" sz="1600" dirty="0">
                        <a:effectLst/>
                        <a:latin typeface="Times New Roman" pitchFamily="18" charset="0"/>
                        <a:ea typeface="Calibri" panose="020F0502020204030204" pitchFamily="34" charset="0"/>
                        <a:cs typeface="Times New Roman" pitchFamily="18" charset="0"/>
                      </a:endParaRPr>
                    </a:p>
                    <a:p>
                      <a:pPr algn="just">
                        <a:lnSpc>
                          <a:spcPct val="70000"/>
                        </a:lnSpc>
                        <a:spcBef>
                          <a:spcPts val="0"/>
                        </a:spcBef>
                        <a:spcAft>
                          <a:spcPts val="0"/>
                        </a:spcAft>
                      </a:pPr>
                      <a:r>
                        <a:rPr lang="en-US" sz="1600" i="1" dirty="0">
                          <a:solidFill>
                            <a:srgbClr val="000000"/>
                          </a:solidFill>
                          <a:effectLst/>
                          <a:latin typeface="Times New Roman" pitchFamily="18" charset="0"/>
                          <a:ea typeface="Times New Roman" panose="02020603050405020304" pitchFamily="18" charset="0"/>
                          <a:cs typeface="Times New Roman" pitchFamily="18" charset="0"/>
                        </a:rPr>
                        <a:t>(Alamgir)</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nSpc>
                          <a:spcPct val="70000"/>
                        </a:lnSpc>
                        <a:spcBef>
                          <a:spcPts val="0"/>
                        </a:spcBef>
                        <a:spcAft>
                          <a:spcPts val="0"/>
                        </a:spcAft>
                      </a:pPr>
                      <a:r>
                        <a:rPr lang="en-US" sz="1600" u="none" strike="noStrike" dirty="0">
                          <a:solidFill>
                            <a:srgbClr val="000000"/>
                          </a:solidFill>
                          <a:effectLst/>
                          <a:latin typeface="Times New Roman" pitchFamily="18" charset="0"/>
                          <a:ea typeface="Calibri" panose="020F0502020204030204" pitchFamily="34" charset="0"/>
                          <a:cs typeface="Times New Roman" pitchFamily="18" charset="0"/>
                          <a:hlinkClick r:id="rId2"/>
                        </a:rPr>
                        <a:t>Muhi al-Din Muhammad</a:t>
                      </a:r>
                      <a:endParaRPr lang="en-US" sz="1600" dirty="0">
                        <a:effectLst/>
                        <a:latin typeface="Times New Roman" pitchFamily="18" charset="0"/>
                        <a:ea typeface="Calibri" panose="020F0502020204030204" pitchFamily="34" charset="0"/>
                        <a:cs typeface="Times New Roman" pitchFamily="18" charset="0"/>
                      </a:endParaRPr>
                    </a:p>
                    <a:p>
                      <a:pPr algn="just">
                        <a:lnSpc>
                          <a:spcPct val="70000"/>
                        </a:lnSpc>
                        <a:spcBef>
                          <a:spcPts val="0"/>
                        </a:spcBef>
                        <a:spcAft>
                          <a:spcPts val="0"/>
                        </a:spcAft>
                      </a:pPr>
                      <a:r>
                        <a:rPr lang="en-US" sz="1600" dirty="0">
                          <a:solidFill>
                            <a:srgbClr val="000000"/>
                          </a:solidFill>
                          <a:effectLst/>
                          <a:latin typeface="Times New Roman" pitchFamily="18" charset="0"/>
                          <a:ea typeface="Times New Roman" panose="02020603050405020304" pitchFamily="18" charset="0"/>
                          <a:cs typeface="Times New Roman" pitchFamily="18" charset="0"/>
                        </a:rPr>
                        <a:t>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Bef>
                          <a:spcPts val="0"/>
                        </a:spcBef>
                        <a:spcAft>
                          <a:spcPts val="0"/>
                        </a:spcAft>
                      </a:pPr>
                      <a:r>
                        <a:rPr lang="en-US" sz="1600" dirty="0">
                          <a:solidFill>
                            <a:srgbClr val="000000"/>
                          </a:solidFill>
                          <a:effectLst/>
                          <a:latin typeface="Times New Roman" pitchFamily="18" charset="0"/>
                          <a:ea typeface="Times New Roman" panose="02020603050405020304" pitchFamily="18" charset="0"/>
                          <a:cs typeface="Times New Roman" pitchFamily="18" charset="0"/>
                        </a:rPr>
                        <a:t>31 July 1658 – 3 March 1707</a:t>
                      </a:r>
                      <a:endParaRPr lang="en-US" sz="1600" dirty="0">
                        <a:effectLst/>
                        <a:latin typeface="Times New Roman" pitchFamily="18" charset="0"/>
                        <a:ea typeface="Calibri" panose="020F0502020204030204" pitchFamily="34" charset="0"/>
                        <a:cs typeface="Times New Roman" pitchFamily="18" charset="0"/>
                      </a:endParaRPr>
                    </a:p>
                    <a:p>
                      <a:pPr algn="ctr">
                        <a:lnSpc>
                          <a:spcPct val="70000"/>
                        </a:lnSpc>
                        <a:spcBef>
                          <a:spcPts val="0"/>
                        </a:spcBef>
                        <a:spcAft>
                          <a:spcPts val="0"/>
                        </a:spcAft>
                      </a:pPr>
                      <a:r>
                        <a:rPr lang="en-US" sz="1600" dirty="0">
                          <a:solidFill>
                            <a:srgbClr val="000000"/>
                          </a:solidFill>
                          <a:effectLst/>
                          <a:latin typeface="Times New Roman" pitchFamily="18" charset="0"/>
                          <a:ea typeface="Times New Roman" panose="02020603050405020304" pitchFamily="18" charset="0"/>
                          <a:cs typeface="Times New Roman" pitchFamily="18" charset="0"/>
                        </a:rPr>
                        <a:t>48 years 7 months 0 days</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ctr">
                        <a:lnSpc>
                          <a:spcPct val="70000"/>
                        </a:lnSpc>
                        <a:spcBef>
                          <a:spcPts val="0"/>
                        </a:spcBef>
                        <a:spcAft>
                          <a:spcPts val="0"/>
                        </a:spcAft>
                      </a:pPr>
                      <a:r>
                        <a:rPr lang="en-US" sz="1600">
                          <a:solidFill>
                            <a:srgbClr val="000000"/>
                          </a:solidFill>
                          <a:effectLst/>
                          <a:latin typeface="Times New Roman" pitchFamily="18" charset="0"/>
                          <a:ea typeface="Times New Roman" panose="02020603050405020304" pitchFamily="18" charset="0"/>
                          <a:cs typeface="Times New Roman" pitchFamily="18" charset="0"/>
                        </a:rPr>
                        <a:t>3 March 1707 (aged 88)</a:t>
                      </a:r>
                      <a:endParaRPr lang="en-US" sz="1600">
                        <a:effectLst/>
                        <a:latin typeface="Times New Roman" pitchFamily="18" charset="0"/>
                        <a:ea typeface="Calibri" panose="020F0502020204030204" pitchFamily="34" charset="0"/>
                        <a:cs typeface="Times New Roman" pitchFamily="18" charset="0"/>
                      </a:endParaRPr>
                    </a:p>
                  </a:txBody>
                  <a:tcPr marL="68580" marR="68580" marT="0" marB="0" anchor="ctr"/>
                </a:tc>
                <a:tc>
                  <a:txBody>
                    <a:bodyPr/>
                    <a:lstStyle/>
                    <a:p>
                      <a:pPr algn="just">
                        <a:lnSpc>
                          <a:spcPct val="70000"/>
                        </a:lnSpc>
                        <a:spcBef>
                          <a:spcPts val="0"/>
                        </a:spcBef>
                        <a:spcAft>
                          <a:spcPts val="0"/>
                        </a:spcAft>
                      </a:pPr>
                      <a:r>
                        <a:rPr lang="en-US" sz="1600" dirty="0">
                          <a:solidFill>
                            <a:srgbClr val="000000"/>
                          </a:solidFill>
                          <a:effectLst/>
                          <a:latin typeface="Times New Roman" pitchFamily="18" charset="0"/>
                          <a:ea typeface="Calibri" panose="020F0502020204030204" pitchFamily="34" charset="0"/>
                          <a:cs typeface="Times New Roman" pitchFamily="18" charset="0"/>
                        </a:rPr>
                        <a:t>His mother was Persian </a:t>
                      </a:r>
                      <a:r>
                        <a:rPr lang="en-US" sz="1600" dirty="0" err="1">
                          <a:solidFill>
                            <a:srgbClr val="000000"/>
                          </a:solidFill>
                          <a:effectLst/>
                          <a:latin typeface="Times New Roman" pitchFamily="18" charset="0"/>
                          <a:ea typeface="Calibri" panose="020F0502020204030204" pitchFamily="34" charset="0"/>
                          <a:cs typeface="Times New Roman" pitchFamily="18" charset="0"/>
                        </a:rPr>
                        <a:t>Mumtaz</a:t>
                      </a:r>
                      <a:r>
                        <a:rPr lang="en-US" sz="1600" dirty="0">
                          <a:solidFill>
                            <a:srgbClr val="000000"/>
                          </a:solidFill>
                          <a:effectLst/>
                          <a:latin typeface="Times New Roman" pitchFamily="18" charset="0"/>
                          <a:ea typeface="Calibri" panose="020F0502020204030204" pitchFamily="34" charset="0"/>
                          <a:cs typeface="Times New Roman" pitchFamily="18" charset="0"/>
                        </a:rPr>
                        <a:t> Mahal. He was married to </a:t>
                      </a:r>
                      <a:r>
                        <a:rPr lang="en-US" sz="1600" dirty="0" err="1">
                          <a:solidFill>
                            <a:srgbClr val="000000"/>
                          </a:solidFill>
                          <a:effectLst/>
                          <a:latin typeface="Times New Roman" pitchFamily="18" charset="0"/>
                          <a:ea typeface="Calibri" panose="020F0502020204030204" pitchFamily="34" charset="0"/>
                          <a:cs typeface="Times New Roman" pitchFamily="18" charset="0"/>
                        </a:rPr>
                        <a:t>Safadiv</a:t>
                      </a:r>
                      <a:r>
                        <a:rPr lang="en-US" sz="1600" dirty="0">
                          <a:solidFill>
                            <a:srgbClr val="000000"/>
                          </a:solidFill>
                          <a:effectLst/>
                          <a:latin typeface="Times New Roman" pitchFamily="18" charset="0"/>
                          <a:ea typeface="Calibri" panose="020F0502020204030204" pitchFamily="34" charset="0"/>
                          <a:cs typeface="Times New Roman" pitchFamily="18" charset="0"/>
                        </a:rPr>
                        <a:t> Dynasty Princess </a:t>
                      </a:r>
                      <a:r>
                        <a:rPr lang="en-US" sz="1600" dirty="0" err="1">
                          <a:solidFill>
                            <a:srgbClr val="000000"/>
                          </a:solidFill>
                          <a:effectLst/>
                          <a:latin typeface="Times New Roman" pitchFamily="18" charset="0"/>
                          <a:ea typeface="Calibri" panose="020F0502020204030204" pitchFamily="34" charset="0"/>
                          <a:cs typeface="Times New Roman" pitchFamily="18" charset="0"/>
                        </a:rPr>
                        <a:t>Dilras</a:t>
                      </a:r>
                      <a:r>
                        <a:rPr lang="en-US" sz="1600" dirty="0">
                          <a:solidFill>
                            <a:srgbClr val="000000"/>
                          </a:solidFill>
                          <a:effectLst/>
                          <a:latin typeface="Times New Roman" pitchFamily="18" charset="0"/>
                          <a:ea typeface="Calibri" panose="020F0502020204030204" pitchFamily="34" charset="0"/>
                          <a:cs typeface="Times New Roman" pitchFamily="18" charset="0"/>
                        </a:rPr>
                        <a:t> Banu Begum. He established Islamic law throughout India. Under his reign, Mughals reached their greatest extent.</a:t>
                      </a:r>
                      <a:r>
                        <a:rPr lang="en-US" sz="1600" dirty="0">
                          <a:effectLst/>
                          <a:latin typeface="Times New Roman" pitchFamily="18" charset="0"/>
                          <a:ea typeface="Calibri" panose="020F0502020204030204" pitchFamily="34" charset="0"/>
                          <a:cs typeface="Times New Roman" pitchFamily="18" charset="0"/>
                        </a:rPr>
                        <a:t> After his death, His younger Son </a:t>
                      </a:r>
                      <a:r>
                        <a:rPr lang="en-US" sz="1600" dirty="0" err="1">
                          <a:effectLst/>
                          <a:latin typeface="Times New Roman" pitchFamily="18" charset="0"/>
                          <a:ea typeface="Calibri" panose="020F0502020204030204" pitchFamily="34" charset="0"/>
                          <a:cs typeface="Times New Roman" pitchFamily="18" charset="0"/>
                        </a:rPr>
                        <a:t>Azam</a:t>
                      </a:r>
                      <a:r>
                        <a:rPr lang="en-US" sz="1600" dirty="0">
                          <a:effectLst/>
                          <a:latin typeface="Times New Roman" pitchFamily="18" charset="0"/>
                          <a:ea typeface="Calibri" panose="020F0502020204030204" pitchFamily="34" charset="0"/>
                          <a:cs typeface="Times New Roman" pitchFamily="18" charset="0"/>
                        </a:rPr>
                        <a:t> Shah became the King (for 3 months)</a:t>
                      </a:r>
                      <a:r>
                        <a:rPr lang="en-US" sz="1600" dirty="0">
                          <a:solidFill>
                            <a:srgbClr val="000000"/>
                          </a:solidFill>
                          <a:effectLst/>
                          <a:latin typeface="Times New Roman" pitchFamily="18" charset="0"/>
                          <a:ea typeface="Calibri" panose="020F0502020204030204" pitchFamily="34" charset="0"/>
                          <a:cs typeface="Times New Roman" pitchFamily="18" charset="0"/>
                        </a:rPr>
                        <a:t> </a:t>
                      </a:r>
                      <a:endParaRPr lang="en-US" sz="1600" dirty="0">
                        <a:effectLst/>
                        <a:latin typeface="Times New Roman" pitchFamily="18" charset="0"/>
                        <a:ea typeface="Calibri" panose="020F0502020204030204" pitchFamily="34" charset="0"/>
                        <a:cs typeface="Times New Roman" pitchFamily="18" charset="0"/>
                      </a:endParaRPr>
                    </a:p>
                    <a:p>
                      <a:pPr algn="just">
                        <a:lnSpc>
                          <a:spcPct val="70000"/>
                        </a:lnSpc>
                        <a:spcBef>
                          <a:spcPts val="0"/>
                        </a:spcBef>
                        <a:spcAft>
                          <a:spcPts val="0"/>
                        </a:spcAft>
                      </a:pPr>
                      <a:r>
                        <a:rPr lang="en-US" sz="1600" b="1" dirty="0">
                          <a:solidFill>
                            <a:srgbClr val="000000"/>
                          </a:solidFill>
                          <a:effectLst/>
                          <a:latin typeface="Times New Roman" pitchFamily="18" charset="0"/>
                          <a:ea typeface="Times New Roman" panose="02020603050405020304" pitchFamily="18" charset="0"/>
                          <a:cs typeface="Times New Roman" pitchFamily="18" charset="0"/>
                        </a:rPr>
                        <a:t> </a:t>
                      </a:r>
                      <a:endParaRPr lang="en-US" sz="1600" dirty="0">
                        <a:effectLst/>
                        <a:latin typeface="Times New Roman" pitchFamily="18" charset="0"/>
                        <a:ea typeface="Calibri" panose="020F0502020204030204" pitchFamily="34" charset="0"/>
                        <a:cs typeface="Times New Roman" pitchFamily="18" charset="0"/>
                      </a:endParaRPr>
                    </a:p>
                  </a:txBody>
                  <a:tcPr marL="68580" marR="68580" marT="0" marB="0"/>
                </a:tc>
                <a:extLst>
                  <a:ext uri="{0D108BD9-81ED-4DB2-BD59-A6C34878D82A}">
                    <a16:rowId xmlns:a16="http://schemas.microsoft.com/office/drawing/2014/main" xmlns="" val="563780241"/>
                  </a:ext>
                </a:extLst>
              </a:tr>
              <a:tr h="370840">
                <a:tc>
                  <a:txBody>
                    <a:bodyPr/>
                    <a:lstStyle/>
                    <a:p>
                      <a:pPr>
                        <a:lnSpc>
                          <a:spcPct val="70000"/>
                        </a:lnSpc>
                        <a:spcBef>
                          <a:spcPts val="0"/>
                        </a:spcBef>
                        <a:spcAft>
                          <a:spcPts val="0"/>
                        </a:spcAft>
                      </a:pPr>
                      <a:r>
                        <a:rPr lang="en-US" sz="1800" b="1" kern="1200" dirty="0" err="1">
                          <a:solidFill>
                            <a:schemeClr val="dk1"/>
                          </a:solidFill>
                          <a:effectLst/>
                          <a:latin typeface="Times New Roman" pitchFamily="18" charset="0"/>
                          <a:ea typeface="+mn-ea"/>
                          <a:cs typeface="Times New Roman" pitchFamily="18" charset="0"/>
                        </a:rPr>
                        <a:t>Azam</a:t>
                      </a:r>
                      <a:r>
                        <a:rPr lang="en-US" sz="1800" b="1" kern="1200" dirty="0">
                          <a:solidFill>
                            <a:schemeClr val="dk1"/>
                          </a:solidFill>
                          <a:effectLst/>
                          <a:latin typeface="Times New Roman" pitchFamily="18" charset="0"/>
                          <a:ea typeface="+mn-ea"/>
                          <a:cs typeface="Times New Roman" pitchFamily="18" charset="0"/>
                        </a:rPr>
                        <a:t> Shah</a:t>
                      </a:r>
                      <a:r>
                        <a:rPr lang="en-US" dirty="0">
                          <a:effectLst/>
                          <a:latin typeface="Times New Roman" pitchFamily="18" charset="0"/>
                          <a:cs typeface="Times New Roman" pitchFamily="18" charset="0"/>
                        </a:rPr>
                        <a:t>  to </a:t>
                      </a:r>
                      <a:r>
                        <a:rPr lang="en-US" sz="1800" i="1" kern="1200" dirty="0">
                          <a:solidFill>
                            <a:schemeClr val="dk1"/>
                          </a:solidFill>
                          <a:effectLst/>
                          <a:latin typeface="Times New Roman" pitchFamily="18" charset="0"/>
                          <a:ea typeface="+mn-ea"/>
                          <a:cs typeface="Times New Roman" pitchFamily="18" charset="0"/>
                        </a:rPr>
                        <a:t>Bahadur Shah Zafar (15 </a:t>
                      </a:r>
                      <a:r>
                        <a:rPr lang="en-US" sz="1800" i="1" kern="1200" dirty="0" err="1">
                          <a:solidFill>
                            <a:schemeClr val="dk1"/>
                          </a:solidFill>
                          <a:effectLst/>
                          <a:latin typeface="Times New Roman" pitchFamily="18" charset="0"/>
                          <a:ea typeface="+mn-ea"/>
                          <a:cs typeface="Times New Roman" pitchFamily="18" charset="0"/>
                        </a:rPr>
                        <a:t>emperiors</a:t>
                      </a:r>
                      <a:r>
                        <a:rPr lang="en-US" sz="1800" i="1" kern="1200" dirty="0">
                          <a:solidFill>
                            <a:schemeClr val="dk1"/>
                          </a:solidFill>
                          <a:effectLst/>
                          <a:latin typeface="Times New Roman" pitchFamily="18" charset="0"/>
                          <a:ea typeface="+mn-ea"/>
                          <a:cs typeface="Times New Roman" pitchFamily="18" charset="0"/>
                        </a:rPr>
                        <a:t>) </a:t>
                      </a:r>
                      <a:r>
                        <a:rPr lang="en-US" dirty="0">
                          <a:effectLst/>
                          <a:latin typeface="Times New Roman" pitchFamily="18" charset="0"/>
                          <a:cs typeface="Times New Roman" pitchFamily="18" charset="0"/>
                        </a:rPr>
                        <a:t> </a:t>
                      </a:r>
                      <a:endParaRPr lang="en-US" dirty="0">
                        <a:latin typeface="Times New Roman" pitchFamily="18" charset="0"/>
                        <a:cs typeface="Times New Roman" pitchFamily="18" charset="0"/>
                      </a:endParaRPr>
                    </a:p>
                  </a:txBody>
                  <a:tcPr anchor="ctr"/>
                </a:tc>
                <a:tc>
                  <a:txBody>
                    <a:bodyPr/>
                    <a:lstStyle/>
                    <a:p>
                      <a:pPr>
                        <a:lnSpc>
                          <a:spcPct val="70000"/>
                        </a:lnSpc>
                        <a:spcBef>
                          <a:spcPts val="0"/>
                        </a:spcBef>
                        <a:spcAft>
                          <a:spcPts val="0"/>
                        </a:spcAft>
                      </a:pPr>
                      <a:endParaRPr lang="en-US">
                        <a:latin typeface="Times New Roman" pitchFamily="18" charset="0"/>
                        <a:cs typeface="Times New Roman" pitchFamily="18" charset="0"/>
                      </a:endParaRPr>
                    </a:p>
                  </a:txBody>
                  <a:tcPr anchor="ctr"/>
                </a:tc>
                <a:tc>
                  <a:txBody>
                    <a:bodyPr/>
                    <a:lstStyle/>
                    <a:p>
                      <a:pPr>
                        <a:lnSpc>
                          <a:spcPct val="70000"/>
                        </a:lnSpc>
                        <a:spcBef>
                          <a:spcPts val="0"/>
                        </a:spcBef>
                        <a:spcAft>
                          <a:spcPts val="0"/>
                        </a:spcAft>
                      </a:pPr>
                      <a:endParaRPr lang="en-US" dirty="0">
                        <a:latin typeface="Times New Roman" pitchFamily="18" charset="0"/>
                        <a:cs typeface="Times New Roman" pitchFamily="18" charset="0"/>
                      </a:endParaRPr>
                    </a:p>
                  </a:txBody>
                  <a:tcPr anchor="ctr"/>
                </a:tc>
                <a:tc>
                  <a:txBody>
                    <a:bodyPr/>
                    <a:lstStyle/>
                    <a:p>
                      <a:pPr marL="0" marR="0" lvl="0" indent="0" algn="l" defTabSz="914400" rtl="0" eaLnBrk="1" fontAlgn="auto" latinLnBrk="0" hangingPunct="1">
                        <a:lnSpc>
                          <a:spcPct val="70000"/>
                        </a:lnSpc>
                        <a:spcBef>
                          <a:spcPts val="0"/>
                        </a:spcBef>
                        <a:spcAft>
                          <a:spcPts val="0"/>
                        </a:spcAft>
                        <a:buClrTx/>
                        <a:buSzTx/>
                        <a:buFontTx/>
                        <a:buNone/>
                        <a:tabLst/>
                        <a:defRPr/>
                      </a:pPr>
                      <a:r>
                        <a:rPr lang="en-US" sz="1800" kern="1200" dirty="0">
                          <a:solidFill>
                            <a:schemeClr val="dk1"/>
                          </a:solidFill>
                          <a:effectLst/>
                          <a:latin typeface="Times New Roman" pitchFamily="18" charset="0"/>
                          <a:ea typeface="+mn-ea"/>
                          <a:cs typeface="Times New Roman" pitchFamily="18" charset="0"/>
                        </a:rPr>
                        <a:t>14 March 1707 – </a:t>
                      </a:r>
                    </a:p>
                    <a:p>
                      <a:pPr>
                        <a:lnSpc>
                          <a:spcPct val="70000"/>
                        </a:lnSpc>
                        <a:spcBef>
                          <a:spcPts val="0"/>
                        </a:spcBef>
                        <a:spcAft>
                          <a:spcPts val="0"/>
                        </a:spcAft>
                      </a:pPr>
                      <a:r>
                        <a:rPr lang="en-US" sz="1800" kern="1200" dirty="0">
                          <a:solidFill>
                            <a:schemeClr val="dk1"/>
                          </a:solidFill>
                          <a:effectLst/>
                          <a:latin typeface="Times New Roman" pitchFamily="18" charset="0"/>
                          <a:ea typeface="+mn-ea"/>
                          <a:cs typeface="Times New Roman" pitchFamily="18" charset="0"/>
                        </a:rPr>
                        <a:t>7 November 1862 </a:t>
                      </a:r>
                      <a:endParaRPr lang="en-US" dirty="0">
                        <a:latin typeface="Times New Roman" pitchFamily="18" charset="0"/>
                        <a:cs typeface="Times New Roman" pitchFamily="18" charset="0"/>
                      </a:endParaRPr>
                    </a:p>
                  </a:txBody>
                  <a:tcPr anchor="ctr"/>
                </a:tc>
                <a:tc>
                  <a:txBody>
                    <a:bodyPr/>
                    <a:lstStyle/>
                    <a:p>
                      <a:pPr marL="0" marR="0" lvl="0" indent="0" algn="l" defTabSz="914400" rtl="0" eaLnBrk="1" fontAlgn="auto" latinLnBrk="0" hangingPunct="1">
                        <a:lnSpc>
                          <a:spcPct val="70000"/>
                        </a:lnSpc>
                        <a:spcBef>
                          <a:spcPts val="0"/>
                        </a:spcBef>
                        <a:spcAft>
                          <a:spcPts val="0"/>
                        </a:spcAft>
                        <a:buClrTx/>
                        <a:buSzTx/>
                        <a:buFontTx/>
                        <a:buNone/>
                        <a:tabLst/>
                        <a:defRPr/>
                      </a:pPr>
                      <a:r>
                        <a:rPr lang="en-US" sz="1800" kern="1200" dirty="0">
                          <a:solidFill>
                            <a:schemeClr val="dk1"/>
                          </a:solidFill>
                          <a:effectLst/>
                          <a:latin typeface="Times New Roman" pitchFamily="18" charset="0"/>
                          <a:ea typeface="+mn-ea"/>
                          <a:cs typeface="Times New Roman" pitchFamily="18" charset="0"/>
                        </a:rPr>
                        <a:t>Last Mughal Emperor. Deposed by the British and was exiled to </a:t>
                      </a:r>
                      <a:r>
                        <a:rPr lang="en-US" sz="1800" u="none" strike="noStrike" kern="1200" dirty="0">
                          <a:solidFill>
                            <a:schemeClr val="dk1"/>
                          </a:solidFill>
                          <a:effectLst/>
                          <a:latin typeface="Times New Roman" pitchFamily="18" charset="0"/>
                          <a:ea typeface="+mn-ea"/>
                          <a:cs typeface="Times New Roman" pitchFamily="18" charset="0"/>
                          <a:hlinkClick r:id="rId3" tooltip="Myanmar"/>
                        </a:rPr>
                        <a:t>Burma</a:t>
                      </a:r>
                      <a:r>
                        <a:rPr lang="en-US" sz="1800" kern="1200" dirty="0">
                          <a:solidFill>
                            <a:schemeClr val="dk1"/>
                          </a:solidFill>
                          <a:effectLst/>
                          <a:latin typeface="Times New Roman" pitchFamily="18" charset="0"/>
                          <a:ea typeface="+mn-ea"/>
                          <a:cs typeface="Times New Roman" pitchFamily="18" charset="0"/>
                        </a:rPr>
                        <a:t> after the </a:t>
                      </a:r>
                      <a:r>
                        <a:rPr lang="en-US" sz="1800" u="none" strike="noStrike" kern="1200" dirty="0">
                          <a:solidFill>
                            <a:schemeClr val="dk1"/>
                          </a:solidFill>
                          <a:effectLst/>
                          <a:latin typeface="Times New Roman" pitchFamily="18" charset="0"/>
                          <a:ea typeface="+mn-ea"/>
                          <a:cs typeface="Times New Roman" pitchFamily="18" charset="0"/>
                          <a:hlinkClick r:id="rId4" tooltip="Indian Rebellion of 1857"/>
                        </a:rPr>
                        <a:t>rebellion of 1857</a:t>
                      </a:r>
                      <a:r>
                        <a:rPr lang="en-US" sz="1800" kern="1200" dirty="0">
                          <a:solidFill>
                            <a:schemeClr val="dk1"/>
                          </a:solidFill>
                          <a:effectLst/>
                          <a:latin typeface="Times New Roman" pitchFamily="18" charset="0"/>
                          <a:ea typeface="+mn-ea"/>
                          <a:cs typeface="Times New Roman" pitchFamily="18" charset="0"/>
                        </a:rPr>
                        <a:t>.</a:t>
                      </a:r>
                    </a:p>
                    <a:p>
                      <a:pPr>
                        <a:lnSpc>
                          <a:spcPct val="70000"/>
                        </a:lnSpc>
                        <a:spcBef>
                          <a:spcPts val="0"/>
                        </a:spcBef>
                        <a:spcAft>
                          <a:spcPts val="0"/>
                        </a:spcAft>
                      </a:pPr>
                      <a:endParaRPr lang="en-US" dirty="0">
                        <a:latin typeface="Times New Roman" pitchFamily="18" charset="0"/>
                        <a:cs typeface="Times New Roman" pitchFamily="18" charset="0"/>
                      </a:endParaRPr>
                    </a:p>
                  </a:txBody>
                  <a:tcPr/>
                </a:tc>
                <a:extLst>
                  <a:ext uri="{0D108BD9-81ED-4DB2-BD59-A6C34878D82A}">
                    <a16:rowId xmlns:a16="http://schemas.microsoft.com/office/drawing/2014/main" xmlns="" val="3615220953"/>
                  </a:ext>
                </a:extLst>
              </a:tr>
              <a:tr h="370840">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xmlns="" val="980618901"/>
                  </a:ext>
                </a:extLst>
              </a:tr>
            </a:tbl>
          </a:graphicData>
        </a:graphic>
      </p:graphicFrame>
    </p:spTree>
    <p:extLst>
      <p:ext uri="{BB962C8B-B14F-4D97-AF65-F5344CB8AC3E}">
        <p14:creationId xmlns:p14="http://schemas.microsoft.com/office/powerpoint/2010/main" val="102782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E3779D6F-00D2-9F4D-8896-DE63E63F78C4}"/>
              </a:ext>
            </a:extLst>
          </p:cNvPr>
          <p:cNvSpPr>
            <a:spLocks noGrp="1"/>
          </p:cNvSpPr>
          <p:nvPr>
            <p:ph type="title"/>
          </p:nvPr>
        </p:nvSpPr>
        <p:spPr>
          <a:xfrm>
            <a:off x="568037" y="1066800"/>
            <a:ext cx="8323811"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33012930-3870-2844-A8E9-CA742542F48C}"/>
              </a:ext>
            </a:extLst>
          </p:cNvPr>
          <p:cNvSpPr>
            <a:spLocks noGrp="1"/>
          </p:cNvSpPr>
          <p:nvPr>
            <p:ph idx="1"/>
          </p:nvPr>
        </p:nvSpPr>
        <p:spPr>
          <a:xfrm>
            <a:off x="568037" y="1737360"/>
            <a:ext cx="5569528" cy="4669366"/>
          </a:xfrm>
        </p:spPr>
        <p:txBody>
          <a:bodyPr>
            <a:normAutofit fontScale="85000" lnSpcReduction="10000"/>
          </a:bodyPr>
          <a:lstStyle/>
          <a:p>
            <a:pPr algn="just">
              <a:spcBef>
                <a:spcPts val="0"/>
              </a:spcBef>
              <a:spcAft>
                <a:spcPts val="0"/>
              </a:spcAft>
            </a:pPr>
            <a:r>
              <a:rPr lang="en-US" sz="2400" b="1" i="1" u="sng" dirty="0">
                <a:solidFill>
                  <a:srgbClr val="002060"/>
                </a:solidFill>
                <a:latin typeface="Times New Roman" pitchFamily="18" charset="0"/>
                <a:cs typeface="Times New Roman" pitchFamily="18" charset="0"/>
              </a:rPr>
              <a:t>Administration</a:t>
            </a:r>
          </a:p>
          <a:p>
            <a:pPr marL="711200" indent="-495300" algn="just">
              <a:spcBef>
                <a:spcPts val="0"/>
              </a:spcBef>
              <a:spcAft>
                <a:spcPts val="0"/>
              </a:spcAft>
              <a:buFont typeface="Wingdings" pitchFamily="2" charset="2"/>
              <a:buChar char="q"/>
            </a:pPr>
            <a:r>
              <a:rPr lang="en-US" i="1" dirty="0">
                <a:solidFill>
                  <a:schemeClr val="tx1"/>
                </a:solidFill>
                <a:latin typeface="Times New Roman" pitchFamily="18" charset="0"/>
                <a:cs typeface="Times New Roman" pitchFamily="18" charset="0"/>
              </a:rPr>
              <a:t>Government - </a:t>
            </a:r>
            <a:r>
              <a:rPr lang="en-US" dirty="0">
                <a:solidFill>
                  <a:schemeClr val="tx1"/>
                </a:solidFill>
                <a:latin typeface="Times New Roman" pitchFamily="18" charset="0"/>
                <a:cs typeface="Times New Roman" pitchFamily="18" charset="0"/>
              </a:rPr>
              <a:t>the Mughal Empire had a highly </a:t>
            </a:r>
            <a:r>
              <a:rPr lang="en-US" dirty="0" smtClean="0">
                <a:solidFill>
                  <a:schemeClr val="tx1"/>
                </a:solidFill>
                <a:latin typeface="Times New Roman" pitchFamily="18" charset="0"/>
                <a:cs typeface="Times New Roman" pitchFamily="18" charset="0"/>
              </a:rPr>
              <a:t>centralized, </a:t>
            </a:r>
            <a:r>
              <a:rPr lang="en-US" dirty="0">
                <a:solidFill>
                  <a:schemeClr val="tx1"/>
                </a:solidFill>
                <a:latin typeface="Times New Roman" pitchFamily="18" charset="0"/>
                <a:cs typeface="Times New Roman" pitchFamily="18" charset="0"/>
              </a:rPr>
              <a:t>bureaucratic government, headed by the Mughal emperor. The finance/revenue ministry was responsible for controlling revenues from the empire's territories, calculating tax revenues. The ministry of the military was headed by an officially titled Mir </a:t>
            </a:r>
            <a:r>
              <a:rPr lang="en-US" dirty="0" err="1">
                <a:solidFill>
                  <a:schemeClr val="tx1"/>
                </a:solidFill>
                <a:latin typeface="Times New Roman" pitchFamily="18" charset="0"/>
                <a:cs typeface="Times New Roman" pitchFamily="18" charset="0"/>
              </a:rPr>
              <a:t>Bakhshi</a:t>
            </a:r>
            <a:r>
              <a:rPr lang="en-US" dirty="0">
                <a:solidFill>
                  <a:schemeClr val="tx1"/>
                </a:solidFill>
                <a:latin typeface="Times New Roman" pitchFamily="18" charset="0"/>
                <a:cs typeface="Times New Roman" pitchFamily="18" charset="0"/>
              </a:rPr>
              <a:t>, who was in charge of military and messenger service. The ministry in charge of law/religious patronage was the responsibility of the </a:t>
            </a:r>
            <a:r>
              <a:rPr lang="en-US" dirty="0" err="1">
                <a:solidFill>
                  <a:schemeClr val="tx1"/>
                </a:solidFill>
                <a:latin typeface="Times New Roman" pitchFamily="18" charset="0"/>
                <a:cs typeface="Times New Roman" pitchFamily="18" charset="0"/>
              </a:rPr>
              <a:t>sadr</a:t>
            </a:r>
            <a:r>
              <a:rPr lang="en-US" dirty="0">
                <a:solidFill>
                  <a:schemeClr val="tx1"/>
                </a:solidFill>
                <a:latin typeface="Times New Roman" pitchFamily="18" charset="0"/>
                <a:cs typeface="Times New Roman" pitchFamily="18" charset="0"/>
              </a:rPr>
              <a:t> as-</a:t>
            </a:r>
            <a:r>
              <a:rPr lang="en-US" dirty="0" err="1">
                <a:solidFill>
                  <a:schemeClr val="tx1"/>
                </a:solidFill>
                <a:latin typeface="Times New Roman" pitchFamily="18" charset="0"/>
                <a:cs typeface="Times New Roman" pitchFamily="18" charset="0"/>
              </a:rPr>
              <a:t>sudr</a:t>
            </a:r>
            <a:r>
              <a:rPr lang="en-US" dirty="0">
                <a:solidFill>
                  <a:schemeClr val="tx1"/>
                </a:solidFill>
                <a:latin typeface="Times New Roman" pitchFamily="18" charset="0"/>
                <a:cs typeface="Times New Roman" pitchFamily="18" charset="0"/>
              </a:rPr>
              <a:t>, who appointed judges and managed charities and stipends. </a:t>
            </a:r>
          </a:p>
          <a:p>
            <a:pPr marL="711200" indent="-495300" algn="just">
              <a:spcBef>
                <a:spcPts val="0"/>
              </a:spcBef>
              <a:spcAft>
                <a:spcPts val="0"/>
              </a:spcAft>
              <a:buFont typeface="Wingdings" pitchFamily="2" charset="2"/>
              <a:buChar char="q"/>
            </a:pPr>
            <a:r>
              <a:rPr lang="en-US" dirty="0">
                <a:solidFill>
                  <a:schemeClr val="tx1"/>
                </a:solidFill>
                <a:latin typeface="Times New Roman" pitchFamily="18" charset="0"/>
                <a:cs typeface="Times New Roman" pitchFamily="18" charset="0"/>
              </a:rPr>
              <a:t>The empire was divided into </a:t>
            </a:r>
            <a:r>
              <a:rPr lang="en-US" dirty="0" err="1">
                <a:solidFill>
                  <a:schemeClr val="tx1"/>
                </a:solidFill>
                <a:latin typeface="Times New Roman" pitchFamily="18" charset="0"/>
                <a:cs typeface="Times New Roman" pitchFamily="18" charset="0"/>
              </a:rPr>
              <a:t>suba</a:t>
            </a:r>
            <a:r>
              <a:rPr lang="en-US" dirty="0">
                <a:solidFill>
                  <a:schemeClr val="tx1"/>
                </a:solidFill>
                <a:latin typeface="Times New Roman" pitchFamily="18" charset="0"/>
                <a:cs typeface="Times New Roman" pitchFamily="18" charset="0"/>
              </a:rPr>
              <a:t> (provinces), each of which were headed by a provincial governor called a </a:t>
            </a:r>
            <a:r>
              <a:rPr lang="en-US" dirty="0" err="1">
                <a:solidFill>
                  <a:schemeClr val="tx1"/>
                </a:solidFill>
                <a:latin typeface="Times New Roman" pitchFamily="18" charset="0"/>
                <a:cs typeface="Times New Roman" pitchFamily="18" charset="0"/>
              </a:rPr>
              <a:t>Subadar</a:t>
            </a:r>
            <a:r>
              <a:rPr lang="en-US" dirty="0">
                <a:solidFill>
                  <a:schemeClr val="tx1"/>
                </a:solidFill>
                <a:latin typeface="Times New Roman" pitchFamily="18" charset="0"/>
                <a:cs typeface="Times New Roman" pitchFamily="18" charset="0"/>
              </a:rPr>
              <a:t>. The structure of the central government was mirrored at the provincial level; each </a:t>
            </a:r>
            <a:r>
              <a:rPr lang="en-US" i="1" dirty="0">
                <a:solidFill>
                  <a:schemeClr val="tx1"/>
                </a:solidFill>
                <a:latin typeface="Times New Roman" pitchFamily="18" charset="0"/>
                <a:cs typeface="Times New Roman" pitchFamily="18" charset="0"/>
              </a:rPr>
              <a:t>Suba had</a:t>
            </a:r>
            <a:r>
              <a:rPr lang="en-US" dirty="0">
                <a:solidFill>
                  <a:schemeClr val="tx1"/>
                </a:solidFill>
                <a:latin typeface="Times New Roman" pitchFamily="18" charset="0"/>
                <a:cs typeface="Times New Roman" pitchFamily="18" charset="0"/>
              </a:rPr>
              <a:t> its own </a:t>
            </a:r>
            <a:r>
              <a:rPr lang="en-US" dirty="0" err="1">
                <a:solidFill>
                  <a:schemeClr val="tx1"/>
                </a:solidFill>
                <a:latin typeface="Times New Roman" pitchFamily="18" charset="0"/>
                <a:cs typeface="Times New Roman" pitchFamily="18" charset="0"/>
              </a:rPr>
              <a:t>bakhshi</a:t>
            </a:r>
            <a:r>
              <a:rPr lang="en-US" dirty="0">
                <a:solidFill>
                  <a:schemeClr val="tx1"/>
                </a:solidFill>
                <a:latin typeface="Times New Roman" pitchFamily="18" charset="0"/>
                <a:cs typeface="Times New Roman" pitchFamily="18" charset="0"/>
              </a:rPr>
              <a:t>, </a:t>
            </a:r>
            <a:r>
              <a:rPr lang="en-US" dirty="0" err="1">
                <a:solidFill>
                  <a:schemeClr val="tx1"/>
                </a:solidFill>
                <a:latin typeface="Times New Roman" pitchFamily="18" charset="0"/>
                <a:cs typeface="Times New Roman" pitchFamily="18" charset="0"/>
              </a:rPr>
              <a:t>sadr</a:t>
            </a:r>
            <a:r>
              <a:rPr lang="en-US" dirty="0">
                <a:solidFill>
                  <a:schemeClr val="tx1"/>
                </a:solidFill>
                <a:latin typeface="Times New Roman" pitchFamily="18" charset="0"/>
                <a:cs typeface="Times New Roman" pitchFamily="18" charset="0"/>
              </a:rPr>
              <a:t> as-</a:t>
            </a:r>
            <a:r>
              <a:rPr lang="en-US" dirty="0" err="1">
                <a:solidFill>
                  <a:schemeClr val="tx1"/>
                </a:solidFill>
                <a:latin typeface="Times New Roman" pitchFamily="18" charset="0"/>
                <a:cs typeface="Times New Roman" pitchFamily="18" charset="0"/>
              </a:rPr>
              <a:t>sudr</a:t>
            </a:r>
            <a:r>
              <a:rPr lang="en-US" dirty="0">
                <a:solidFill>
                  <a:schemeClr val="tx1"/>
                </a:solidFill>
                <a:latin typeface="Times New Roman" pitchFamily="18" charset="0"/>
                <a:cs typeface="Times New Roman" pitchFamily="18" charset="0"/>
              </a:rPr>
              <a:t>, and finance minister that reported directly to the central government rather than the </a:t>
            </a:r>
            <a:r>
              <a:rPr lang="en-US" dirty="0" err="1">
                <a:solidFill>
                  <a:schemeClr val="tx1"/>
                </a:solidFill>
                <a:latin typeface="Times New Roman" pitchFamily="18" charset="0"/>
                <a:cs typeface="Times New Roman" pitchFamily="18" charset="0"/>
              </a:rPr>
              <a:t>Subahdar</a:t>
            </a:r>
            <a:r>
              <a:rPr lang="en-US" dirty="0">
                <a:solidFill>
                  <a:schemeClr val="tx1"/>
                </a:solidFill>
                <a:latin typeface="Times New Roman" pitchFamily="18" charset="0"/>
                <a:cs typeface="Times New Roman" pitchFamily="18" charset="0"/>
              </a:rPr>
              <a:t>. </a:t>
            </a:r>
            <a:r>
              <a:rPr lang="en-US" dirty="0" err="1">
                <a:solidFill>
                  <a:schemeClr val="tx1"/>
                </a:solidFill>
                <a:latin typeface="Times New Roman" pitchFamily="18" charset="0"/>
                <a:cs typeface="Times New Roman" pitchFamily="18" charset="0"/>
              </a:rPr>
              <a:t>Subas</a:t>
            </a:r>
            <a:r>
              <a:rPr lang="en-US" dirty="0">
                <a:solidFill>
                  <a:schemeClr val="tx1"/>
                </a:solidFill>
                <a:latin typeface="Times New Roman" pitchFamily="18" charset="0"/>
                <a:cs typeface="Times New Roman" pitchFamily="18" charset="0"/>
              </a:rPr>
              <a:t> were subdivided into administrative units known as </a:t>
            </a:r>
            <a:r>
              <a:rPr lang="en-US" dirty="0" err="1">
                <a:solidFill>
                  <a:schemeClr val="tx1"/>
                </a:solidFill>
                <a:latin typeface="Times New Roman" pitchFamily="18" charset="0"/>
                <a:cs typeface="Times New Roman" pitchFamily="18" charset="0"/>
              </a:rPr>
              <a:t>Sarker</a:t>
            </a:r>
            <a:r>
              <a:rPr lang="en-US" dirty="0">
                <a:solidFill>
                  <a:schemeClr val="tx1"/>
                </a:solidFill>
                <a:latin typeface="Times New Roman" pitchFamily="18" charset="0"/>
                <a:cs typeface="Times New Roman" pitchFamily="18" charset="0"/>
              </a:rPr>
              <a:t> which were further divided into groups of Villages known as </a:t>
            </a:r>
            <a:r>
              <a:rPr lang="en-US" i="1" dirty="0">
                <a:solidFill>
                  <a:schemeClr val="tx1"/>
                </a:solidFill>
                <a:latin typeface="Times New Roman" pitchFamily="18" charset="0"/>
                <a:cs typeface="Times New Roman" pitchFamily="18" charset="0"/>
              </a:rPr>
              <a:t>Parganas</a:t>
            </a:r>
            <a:r>
              <a:rPr lang="en-US" dirty="0">
                <a:solidFill>
                  <a:schemeClr val="tx1"/>
                </a:solidFill>
                <a:latin typeface="Times New Roman" pitchFamily="18" charset="0"/>
                <a:cs typeface="Times New Roman" pitchFamily="18" charset="0"/>
              </a:rPr>
              <a:t>.</a:t>
            </a:r>
            <a:r>
              <a:rPr lang="en-US" dirty="0">
                <a:latin typeface="Times New Roman" pitchFamily="18" charset="0"/>
                <a:cs typeface="Times New Roman" pitchFamily="18" charset="0"/>
              </a:rPr>
              <a:t> </a:t>
            </a:r>
          </a:p>
        </p:txBody>
      </p:sp>
      <p:pic>
        <p:nvPicPr>
          <p:cNvPr id="6" name="Picture 5"/>
          <p:cNvPicPr>
            <a:picLocks noChangeAspect="1"/>
          </p:cNvPicPr>
          <p:nvPr/>
        </p:nvPicPr>
        <p:blipFill>
          <a:blip r:embed="rId2"/>
          <a:stretch>
            <a:fillRect/>
          </a:stretch>
        </p:blipFill>
        <p:spPr>
          <a:xfrm>
            <a:off x="6253941" y="1986742"/>
            <a:ext cx="3236423" cy="3582785"/>
          </a:xfrm>
          <a:prstGeom prst="rect">
            <a:avLst/>
          </a:prstGeom>
        </p:spPr>
      </p:pic>
    </p:spTree>
    <p:extLst>
      <p:ext uri="{BB962C8B-B14F-4D97-AF65-F5344CB8AC3E}">
        <p14:creationId xmlns:p14="http://schemas.microsoft.com/office/powerpoint/2010/main" val="36398475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5917E919-828C-574F-8F9C-2BEEC3DBA8CC}"/>
              </a:ext>
            </a:extLst>
          </p:cNvPr>
          <p:cNvSpPr>
            <a:spLocks noGrp="1"/>
          </p:cNvSpPr>
          <p:nvPr>
            <p:ph type="title"/>
          </p:nvPr>
        </p:nvSpPr>
        <p:spPr>
          <a:xfrm>
            <a:off x="374074" y="734291"/>
            <a:ext cx="9074726" cy="670560"/>
          </a:xfrm>
        </p:spPr>
        <p:txBody>
          <a:bodyPr/>
          <a:lstStyle/>
          <a:p>
            <a:pPr algn="ctr"/>
            <a:r>
              <a:rPr lang="en-US" sz="3200" b="1" dirty="0" smtClean="0">
                <a:solidFill>
                  <a:srgbClr val="C00000"/>
                </a:solidFill>
                <a:latin typeface="Times New Roman" panose="02020603050405020304" pitchFamily="18" charset="0"/>
                <a:cs typeface="Times New Roman" panose="02020603050405020304" pitchFamily="18" charset="0"/>
              </a:rPr>
              <a:t>MUGHAL EMPIRE</a:t>
            </a:r>
            <a:endParaRPr lang="en-US" sz="3200" b="1" dirty="0">
              <a:solidFill>
                <a:srgbClr val="C0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D6CF435A-B4BF-6140-B1D3-1842B876AAD7}"/>
              </a:ext>
            </a:extLst>
          </p:cNvPr>
          <p:cNvSpPr>
            <a:spLocks noGrp="1"/>
          </p:cNvSpPr>
          <p:nvPr>
            <p:ph idx="1"/>
          </p:nvPr>
        </p:nvSpPr>
        <p:spPr>
          <a:xfrm>
            <a:off x="374073" y="1737360"/>
            <a:ext cx="5680363" cy="4428066"/>
          </a:xfrm>
        </p:spPr>
        <p:txBody>
          <a:bodyPr>
            <a:normAutofit lnSpcReduction="10000"/>
          </a:bodyPr>
          <a:lstStyle/>
          <a:p>
            <a:pPr marL="660400" indent="-304800" algn="just">
              <a:buFont typeface="Wingdings" pitchFamily="2" charset="2"/>
              <a:buChar char="q"/>
            </a:pPr>
            <a:r>
              <a:rPr lang="en-US" b="1" i="1" dirty="0">
                <a:solidFill>
                  <a:schemeClr val="tx1"/>
                </a:solidFill>
                <a:latin typeface="Times New Roman" pitchFamily="18" charset="0"/>
                <a:cs typeface="Times New Roman" pitchFamily="18" charset="0"/>
              </a:rPr>
              <a:t>Capitals - </a:t>
            </a:r>
            <a:r>
              <a:rPr lang="en-US" dirty="0">
                <a:solidFill>
                  <a:schemeClr val="tx1"/>
                </a:solidFill>
                <a:latin typeface="Times New Roman" pitchFamily="18" charset="0"/>
                <a:cs typeface="Times New Roman" pitchFamily="18" charset="0"/>
              </a:rPr>
              <a:t>the Mughals had multiple imperial capitals, established over the course of their rule. These were the cities of Agra, Delhi, Lahore, and Fatehpur Sikri. Power often shifted back and forth between these capitals. Sometimes this was necessitated by political and military demands, but shifts also occurred for ideological reasons (for example, Akbar's establishment of Fatehpur Sikri). </a:t>
            </a:r>
          </a:p>
          <a:p>
            <a:pPr marL="660400" indent="-304800" algn="just">
              <a:buFont typeface="Wingdings" pitchFamily="2" charset="2"/>
              <a:buChar char="q"/>
            </a:pPr>
            <a:r>
              <a:rPr lang="en-US" b="1" i="1" dirty="0">
                <a:solidFill>
                  <a:schemeClr val="tx1"/>
                </a:solidFill>
                <a:latin typeface="Times New Roman" pitchFamily="18" charset="0"/>
                <a:cs typeface="Times New Roman" pitchFamily="18" charset="0"/>
              </a:rPr>
              <a:t>Law - </a:t>
            </a:r>
            <a:r>
              <a:rPr lang="en-US" dirty="0" smtClean="0">
                <a:solidFill>
                  <a:schemeClr val="tx1"/>
                </a:solidFill>
                <a:latin typeface="Times New Roman" pitchFamily="18" charset="0"/>
                <a:cs typeface="Times New Roman" pitchFamily="18" charset="0"/>
              </a:rPr>
              <a:t>the </a:t>
            </a:r>
            <a:r>
              <a:rPr lang="en-US" dirty="0">
                <a:solidFill>
                  <a:schemeClr val="tx1"/>
                </a:solidFill>
                <a:latin typeface="Times New Roman" pitchFamily="18" charset="0"/>
                <a:cs typeface="Times New Roman" pitchFamily="18" charset="0"/>
              </a:rPr>
              <a:t>Mughal Empire's legal system was context-specific and evolved over the course of the empire's rule. Being a Muslim state, the empire employed </a:t>
            </a:r>
            <a:r>
              <a:rPr lang="en-US" dirty="0" err="1">
                <a:solidFill>
                  <a:schemeClr val="tx1"/>
                </a:solidFill>
                <a:latin typeface="Times New Roman" pitchFamily="18" charset="0"/>
                <a:cs typeface="Times New Roman" pitchFamily="18" charset="0"/>
              </a:rPr>
              <a:t>Fiqh</a:t>
            </a:r>
            <a:r>
              <a:rPr lang="en-US" dirty="0">
                <a:solidFill>
                  <a:schemeClr val="tx1"/>
                </a:solidFill>
                <a:latin typeface="Times New Roman" pitchFamily="18" charset="0"/>
                <a:cs typeface="Times New Roman" pitchFamily="18" charset="0"/>
              </a:rPr>
              <a:t> and therefore the fundamental institutions of Islamic law such as Mufti, and </a:t>
            </a:r>
            <a:r>
              <a:rPr lang="en-US" dirty="0" err="1">
                <a:solidFill>
                  <a:schemeClr val="tx1"/>
                </a:solidFill>
                <a:latin typeface="Times New Roman" pitchFamily="18" charset="0"/>
                <a:cs typeface="Times New Roman" pitchFamily="18" charset="0"/>
              </a:rPr>
              <a:t>Muhtasib</a:t>
            </a:r>
            <a:r>
              <a:rPr lang="en-US" dirty="0">
                <a:solidFill>
                  <a:schemeClr val="tx1"/>
                </a:solidFill>
                <a:latin typeface="Times New Roman" pitchFamily="18" charset="0"/>
                <a:cs typeface="Times New Roman" pitchFamily="18" charset="0"/>
              </a:rPr>
              <a:t> (market supervisor) were established in the Mughal Empire. The Mughal Empire followed the Sunni Hanafi system. </a:t>
            </a:r>
          </a:p>
          <a:p>
            <a:pPr algn="just"/>
            <a:endParaRPr lang="en-US" dirty="0"/>
          </a:p>
        </p:txBody>
      </p:sp>
      <p:pic>
        <p:nvPicPr>
          <p:cNvPr id="11266" name="Picture 2" descr="Law and Justice during Mughal Period | HISTORY FOR EX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0691" y="3782291"/>
            <a:ext cx="3228109" cy="191192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1268" name="Picture 4" descr="Mughal capital hi-res stock photography and images - Alamy"/>
          <p:cNvPicPr>
            <a:picLocks noChangeAspect="1" noChangeArrowheads="1"/>
          </p:cNvPicPr>
          <p:nvPr/>
        </p:nvPicPr>
        <p:blipFill rotWithShape="1">
          <a:blip r:embed="rId3">
            <a:extLst>
              <a:ext uri="{28A0092B-C50C-407E-A947-70E740481C1C}">
                <a14:useLocalDpi xmlns:a14="http://schemas.microsoft.com/office/drawing/2010/main" val="0"/>
              </a:ext>
            </a:extLst>
          </a:blip>
          <a:srcRect b="10597"/>
          <a:stretch/>
        </p:blipFill>
        <p:spPr bwMode="auto">
          <a:xfrm>
            <a:off x="6220691" y="1737360"/>
            <a:ext cx="3228109" cy="185096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2344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B2282C79-6C85-3D47-864C-E3685CBE045C}"/>
              </a:ext>
            </a:extLst>
          </p:cNvPr>
          <p:cNvSpPr>
            <a:spLocks noGrp="1"/>
          </p:cNvSpPr>
          <p:nvPr>
            <p:ph type="title"/>
          </p:nvPr>
        </p:nvSpPr>
        <p:spPr>
          <a:xfrm>
            <a:off x="382385" y="734480"/>
            <a:ext cx="8955581"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AD63CEA2-9708-7748-86B2-C4D226BC3EB2}"/>
              </a:ext>
            </a:extLst>
          </p:cNvPr>
          <p:cNvSpPr>
            <a:spLocks noGrp="1"/>
          </p:cNvSpPr>
          <p:nvPr>
            <p:ph idx="1"/>
          </p:nvPr>
        </p:nvSpPr>
        <p:spPr>
          <a:xfrm>
            <a:off x="382385" y="1788811"/>
            <a:ext cx="5325688" cy="4376462"/>
          </a:xfrm>
        </p:spPr>
        <p:txBody>
          <a:bodyPr>
            <a:normAutofit fontScale="92500"/>
          </a:bodyPr>
          <a:lstStyle/>
          <a:p>
            <a:pPr marL="533400" indent="-317500" algn="just">
              <a:buFont typeface="Wingdings" pitchFamily="2" charset="2"/>
              <a:buChar char="q"/>
            </a:pPr>
            <a:r>
              <a:rPr lang="en-US" b="1" dirty="0">
                <a:solidFill>
                  <a:schemeClr val="tx1"/>
                </a:solidFill>
                <a:latin typeface="Times New Roman" pitchFamily="18" charset="0"/>
                <a:cs typeface="Times New Roman" pitchFamily="18" charset="0"/>
              </a:rPr>
              <a:t>Economy - </a:t>
            </a:r>
            <a:r>
              <a:rPr lang="en-US" dirty="0">
                <a:solidFill>
                  <a:schemeClr val="tx1"/>
                </a:solidFill>
                <a:latin typeface="Times New Roman" pitchFamily="18" charset="0"/>
                <a:cs typeface="Times New Roman" pitchFamily="18" charset="0"/>
              </a:rPr>
              <a:t>the Indian economy was large and prosperous under the Mughal Empire. During the Mughal era, the Gross Domestic Product (GDP) of India was estimated at 22% of the World Economy, the second largest in the world, behind only Ming China but larger than Europe. By 1700, the GDP of Mughal India had risen to 24% of the world economy, the largest in the world, larger than both Qing China and Western Europe. </a:t>
            </a:r>
          </a:p>
          <a:p>
            <a:pPr marL="533400" indent="-317500" algn="just">
              <a:buFont typeface="Wingdings" pitchFamily="2" charset="2"/>
              <a:buChar char="q"/>
            </a:pPr>
            <a:r>
              <a:rPr lang="en-US" dirty="0">
                <a:solidFill>
                  <a:schemeClr val="tx1"/>
                </a:solidFill>
                <a:latin typeface="Times New Roman" pitchFamily="18" charset="0"/>
                <a:cs typeface="Times New Roman" pitchFamily="18" charset="0"/>
              </a:rPr>
              <a:t>Mughal empire was producing about 25% of the world's industrial output up until the 18</a:t>
            </a:r>
            <a:r>
              <a:rPr lang="en-US" baseline="30000" dirty="0">
                <a:solidFill>
                  <a:schemeClr val="tx1"/>
                </a:solidFill>
                <a:latin typeface="Times New Roman" pitchFamily="18" charset="0"/>
                <a:cs typeface="Times New Roman" pitchFamily="18" charset="0"/>
              </a:rPr>
              <a:t>th</a:t>
            </a:r>
            <a:r>
              <a:rPr lang="en-US" dirty="0">
                <a:solidFill>
                  <a:schemeClr val="tx1"/>
                </a:solidFill>
                <a:latin typeface="Times New Roman" pitchFamily="18" charset="0"/>
                <a:cs typeface="Times New Roman" pitchFamily="18" charset="0"/>
              </a:rPr>
              <a:t> century. The Mughals were responsible for building an extensive road system, creating a uniform currency, and the unification of the country. The main base of the empire's collective wealth was agricultural taxes, instituted by the third Mughal emperor, Akbar. </a:t>
            </a:r>
          </a:p>
        </p:txBody>
      </p:sp>
      <p:pic>
        <p:nvPicPr>
          <p:cNvPr id="12290" name="Picture 2" descr="Busting the myth of India's high GDP share during the Mughal er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5892" y="3624194"/>
            <a:ext cx="3422074" cy="227784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2292" name="Picture 4" descr="Economy of mughal empire Upsc - Anded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5892" y="1640378"/>
            <a:ext cx="3422074" cy="188683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31635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1B6E767E-2792-2C44-9A33-2ABC948A1994}"/>
              </a:ext>
            </a:extLst>
          </p:cNvPr>
          <p:cNvSpPr>
            <a:spLocks noGrp="1"/>
          </p:cNvSpPr>
          <p:nvPr>
            <p:ph type="title"/>
          </p:nvPr>
        </p:nvSpPr>
        <p:spPr>
          <a:xfrm>
            <a:off x="387927" y="1066800"/>
            <a:ext cx="8984385"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FBB46651-0D27-E94D-9BCD-8D6E9074CD38}"/>
              </a:ext>
            </a:extLst>
          </p:cNvPr>
          <p:cNvSpPr>
            <a:spLocks noGrp="1"/>
          </p:cNvSpPr>
          <p:nvPr>
            <p:ph idx="1"/>
          </p:nvPr>
        </p:nvSpPr>
        <p:spPr>
          <a:xfrm>
            <a:off x="387927" y="1845734"/>
            <a:ext cx="5250873" cy="4028593"/>
          </a:xfrm>
        </p:spPr>
        <p:txBody>
          <a:bodyPr>
            <a:normAutofit fontScale="92500" lnSpcReduction="20000"/>
          </a:bodyPr>
          <a:lstStyle/>
          <a:p>
            <a:pPr marL="571500" indent="-266700" algn="just">
              <a:buFont typeface="Wingdings" pitchFamily="2" charset="2"/>
              <a:buChar char="q"/>
            </a:pPr>
            <a:r>
              <a:rPr lang="en-US" b="1" dirty="0">
                <a:solidFill>
                  <a:schemeClr val="tx1"/>
                </a:solidFill>
                <a:latin typeface="Times New Roman" pitchFamily="18" charset="0"/>
                <a:cs typeface="Times New Roman" pitchFamily="18" charset="0"/>
              </a:rPr>
              <a:t>Urbanization - </a:t>
            </a:r>
            <a:r>
              <a:rPr lang="en-US" dirty="0">
                <a:solidFill>
                  <a:schemeClr val="tx1"/>
                </a:solidFill>
                <a:latin typeface="Times New Roman" pitchFamily="18" charset="0"/>
                <a:cs typeface="Times New Roman" pitchFamily="18" charset="0"/>
              </a:rPr>
              <a:t>according to Irfan Habib Cities and towns boomed under the Mughal Empire, which had a relatively high degree of urbanization for its time, with 15% of its population living in urban areas. This was higher than the percentage of the urban population in contemporary Europe, at the time, the urban population of England, Scotland and Wales did not exceed 13% of its total population. The historian </a:t>
            </a:r>
            <a:r>
              <a:rPr lang="en-US" dirty="0" err="1">
                <a:solidFill>
                  <a:schemeClr val="tx1"/>
                </a:solidFill>
                <a:latin typeface="Times New Roman" pitchFamily="18" charset="0"/>
                <a:cs typeface="Times New Roman" pitchFamily="18" charset="0"/>
              </a:rPr>
              <a:t>Nazimuddin</a:t>
            </a:r>
            <a:r>
              <a:rPr lang="en-US" dirty="0">
                <a:solidFill>
                  <a:schemeClr val="tx1"/>
                </a:solidFill>
                <a:latin typeface="Times New Roman" pitchFamily="18" charset="0"/>
                <a:cs typeface="Times New Roman" pitchFamily="18" charset="0"/>
              </a:rPr>
              <a:t> Ahmed reported that, under Akbar's reign, there were 120 large cities and 3200 townships. A number of cities in India had a population between a quarter-million and half-million people, with larger cities including Agra (in Agra </a:t>
            </a:r>
            <a:r>
              <a:rPr lang="en-US" dirty="0" err="1">
                <a:solidFill>
                  <a:schemeClr val="tx1"/>
                </a:solidFill>
                <a:latin typeface="Times New Roman" pitchFamily="18" charset="0"/>
                <a:cs typeface="Times New Roman" pitchFamily="18" charset="0"/>
              </a:rPr>
              <a:t>Subah</a:t>
            </a:r>
            <a:r>
              <a:rPr lang="en-US" dirty="0">
                <a:solidFill>
                  <a:schemeClr val="tx1"/>
                </a:solidFill>
                <a:latin typeface="Times New Roman" pitchFamily="18" charset="0"/>
                <a:cs typeface="Times New Roman" pitchFamily="18" charset="0"/>
              </a:rPr>
              <a:t>) with up to 800,000 people, Lahore (in Lahore </a:t>
            </a:r>
            <a:r>
              <a:rPr lang="en-US" dirty="0" err="1">
                <a:solidFill>
                  <a:schemeClr val="tx1"/>
                </a:solidFill>
                <a:latin typeface="Times New Roman" pitchFamily="18" charset="0"/>
                <a:cs typeface="Times New Roman" pitchFamily="18" charset="0"/>
              </a:rPr>
              <a:t>Subah</a:t>
            </a:r>
            <a:r>
              <a:rPr lang="en-US" dirty="0">
                <a:solidFill>
                  <a:schemeClr val="tx1"/>
                </a:solidFill>
                <a:latin typeface="Times New Roman" pitchFamily="18" charset="0"/>
                <a:cs typeface="Times New Roman" pitchFamily="18" charset="0"/>
              </a:rPr>
              <a:t>) with up to 700,000 people, Dhaka (in Bengal </a:t>
            </a:r>
            <a:r>
              <a:rPr lang="en-US" dirty="0" err="1">
                <a:solidFill>
                  <a:schemeClr val="tx1"/>
                </a:solidFill>
                <a:latin typeface="Times New Roman" pitchFamily="18" charset="0"/>
                <a:cs typeface="Times New Roman" pitchFamily="18" charset="0"/>
              </a:rPr>
              <a:t>Subah</a:t>
            </a:r>
            <a:r>
              <a:rPr lang="en-US" dirty="0">
                <a:solidFill>
                  <a:schemeClr val="tx1"/>
                </a:solidFill>
                <a:latin typeface="Times New Roman" pitchFamily="18" charset="0"/>
                <a:cs typeface="Times New Roman" pitchFamily="18" charset="0"/>
              </a:rPr>
              <a:t>) with over 1 million people, and Delhi (in Delhi </a:t>
            </a:r>
            <a:r>
              <a:rPr lang="en-US" dirty="0" err="1">
                <a:solidFill>
                  <a:schemeClr val="tx1"/>
                </a:solidFill>
                <a:latin typeface="Times New Roman" pitchFamily="18" charset="0"/>
                <a:cs typeface="Times New Roman" pitchFamily="18" charset="0"/>
              </a:rPr>
              <a:t>Subah</a:t>
            </a:r>
            <a:r>
              <a:rPr lang="en-US" dirty="0">
                <a:solidFill>
                  <a:schemeClr val="tx1"/>
                </a:solidFill>
                <a:latin typeface="Times New Roman" pitchFamily="18" charset="0"/>
                <a:cs typeface="Times New Roman" pitchFamily="18" charset="0"/>
              </a:rPr>
              <a:t>) with over 600,000 people. </a:t>
            </a:r>
          </a:p>
        </p:txBody>
      </p:sp>
      <p:pic>
        <p:nvPicPr>
          <p:cNvPr id="13314" name="Picture 2" descr="Urbanisation during the Mughal Perio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6618" y="1845734"/>
            <a:ext cx="3525694" cy="402859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26762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9A353628-2396-1448-B33F-ABAF96971204}"/>
              </a:ext>
            </a:extLst>
          </p:cNvPr>
          <p:cNvSpPr>
            <a:spLocks noGrp="1"/>
          </p:cNvSpPr>
          <p:nvPr>
            <p:ph type="title"/>
          </p:nvPr>
        </p:nvSpPr>
        <p:spPr>
          <a:xfrm>
            <a:off x="360218" y="1066800"/>
            <a:ext cx="8908473"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43ADF920-042F-1B44-BE50-952FDF4FE0C5}"/>
              </a:ext>
            </a:extLst>
          </p:cNvPr>
          <p:cNvSpPr>
            <a:spLocks noGrp="1"/>
          </p:cNvSpPr>
          <p:nvPr>
            <p:ph idx="1"/>
          </p:nvPr>
        </p:nvSpPr>
        <p:spPr>
          <a:xfrm>
            <a:off x="360218" y="1845733"/>
            <a:ext cx="5403273" cy="3668375"/>
          </a:xfrm>
        </p:spPr>
        <p:txBody>
          <a:bodyPr>
            <a:normAutofit/>
          </a:bodyPr>
          <a:lstStyle/>
          <a:p>
            <a:pPr marL="800100" indent="-533400" algn="just">
              <a:buFont typeface="Wingdings" pitchFamily="2" charset="2"/>
              <a:buChar char="q"/>
            </a:pPr>
            <a:r>
              <a:rPr lang="en-US" b="1" dirty="0">
                <a:solidFill>
                  <a:schemeClr val="tx1"/>
                </a:solidFill>
                <a:latin typeface="Times New Roman" pitchFamily="18" charset="0"/>
                <a:cs typeface="Times New Roman" pitchFamily="18" charset="0"/>
              </a:rPr>
              <a:t>Architecture - </a:t>
            </a:r>
            <a:r>
              <a:rPr lang="en-US" dirty="0">
                <a:solidFill>
                  <a:schemeClr val="tx1"/>
                </a:solidFill>
                <a:latin typeface="Times New Roman" pitchFamily="18" charset="0"/>
                <a:cs typeface="Times New Roman" pitchFamily="18" charset="0"/>
              </a:rPr>
              <a:t>The Mughals made a major contribution to the India subcontinent with the development of their unique Indo-Persian architecture. Many monuments were built during the Mughal era by the Muslim emperors, especially Shah Jahan, including the Taj Mahal—a UNESCO World Heritage Site. The palaces, tombs, gardens and forts built by the dynasty stand today in Agra, Delhi, Dhaka, Fatehpur Sikri, Jaipur Lahore Kabul, and many other cities of India, Pakistan, Afghanistan, and Bangladesh. </a:t>
            </a:r>
          </a:p>
          <a:p>
            <a:pPr marL="0" indent="0" algn="just">
              <a:buNone/>
            </a:pPr>
            <a:endParaRPr lang="en-US" dirty="0"/>
          </a:p>
        </p:txBody>
      </p:sp>
      <p:pic>
        <p:nvPicPr>
          <p:cNvPr id="5" name="Picture 4" descr="Mughal architecture - Wikipedia"/>
          <p:cNvPicPr/>
          <p:nvPr/>
        </p:nvPicPr>
        <p:blipFill>
          <a:blip r:embed="rId2">
            <a:extLst>
              <a:ext uri="{28A0092B-C50C-407E-A947-70E740481C1C}">
                <a14:useLocalDpi xmlns:a14="http://schemas.microsoft.com/office/drawing/2010/main" val="0"/>
              </a:ext>
            </a:extLst>
          </a:blip>
          <a:srcRect/>
          <a:stretch>
            <a:fillRect/>
          </a:stretch>
        </p:blipFill>
        <p:spPr bwMode="auto">
          <a:xfrm>
            <a:off x="5888182" y="1845733"/>
            <a:ext cx="3380509" cy="36683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721285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79913" y="2274661"/>
            <a:ext cx="3492500" cy="2324100"/>
          </a:xfrm>
        </p:spPr>
      </p:pic>
    </p:spTree>
    <p:extLst>
      <p:ext uri="{BB962C8B-B14F-4D97-AF65-F5344CB8AC3E}">
        <p14:creationId xmlns:p14="http://schemas.microsoft.com/office/powerpoint/2010/main" val="2288343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566D13-F006-3149-A30F-B637C68D0C07}"/>
              </a:ext>
            </a:extLst>
          </p:cNvPr>
          <p:cNvSpPr>
            <a:spLocks noGrp="1"/>
          </p:cNvSpPr>
          <p:nvPr>
            <p:ph type="title"/>
          </p:nvPr>
        </p:nvSpPr>
        <p:spPr>
          <a:xfrm>
            <a:off x="543097" y="1149927"/>
            <a:ext cx="8365375" cy="670560"/>
          </a:xfrm>
        </p:spPr>
        <p:txBody>
          <a:bodyPr/>
          <a:lstStyle/>
          <a:p>
            <a:pPr algn="ctr"/>
            <a:r>
              <a:rPr lang="en-US" sz="3200" b="1" dirty="0" smtClean="0">
                <a:solidFill>
                  <a:srgbClr val="C00000"/>
                </a:solidFill>
                <a:latin typeface="Times New Roman" pitchFamily="18" charset="0"/>
                <a:cs typeface="Times New Roman" pitchFamily="18" charset="0"/>
              </a:rPr>
              <a:t>RISE OF 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4635943E-7052-E048-B161-0B9DCABC6720}"/>
              </a:ext>
            </a:extLst>
          </p:cNvPr>
          <p:cNvSpPr>
            <a:spLocks noGrp="1"/>
          </p:cNvSpPr>
          <p:nvPr>
            <p:ph idx="1"/>
          </p:nvPr>
        </p:nvSpPr>
        <p:spPr>
          <a:xfrm>
            <a:off x="677334" y="2160589"/>
            <a:ext cx="5626484" cy="3880773"/>
          </a:xfrm>
        </p:spPr>
        <p:txBody>
          <a:bodyPr>
            <a:normAutofit fontScale="85000" lnSpcReduction="20000"/>
          </a:bodyPr>
          <a:lstStyle/>
          <a:p>
            <a:pPr algn="just"/>
            <a:r>
              <a:rPr lang="en-US" dirty="0">
                <a:solidFill>
                  <a:schemeClr val="tx1"/>
                </a:solidFill>
                <a:latin typeface="Times New Roman" pitchFamily="18" charset="0"/>
                <a:cs typeface="Times New Roman" pitchFamily="18" charset="0"/>
              </a:rPr>
              <a:t>The Mughal Empire was an early-modern empire that controlled much of the Indian Subcontinent between the 16</a:t>
            </a:r>
            <a:r>
              <a:rPr lang="en-US" baseline="30000" dirty="0">
                <a:solidFill>
                  <a:schemeClr val="tx1"/>
                </a:solidFill>
                <a:latin typeface="Times New Roman" pitchFamily="18" charset="0"/>
                <a:cs typeface="Times New Roman" pitchFamily="18" charset="0"/>
              </a:rPr>
              <a:t>th</a:t>
            </a:r>
            <a:r>
              <a:rPr lang="en-US" dirty="0">
                <a:solidFill>
                  <a:schemeClr val="tx1"/>
                </a:solidFill>
                <a:latin typeface="Times New Roman" pitchFamily="18" charset="0"/>
                <a:cs typeface="Times New Roman" pitchFamily="18" charset="0"/>
              </a:rPr>
              <a:t> and 19</a:t>
            </a:r>
            <a:r>
              <a:rPr lang="en-US" baseline="30000" dirty="0">
                <a:solidFill>
                  <a:schemeClr val="tx1"/>
                </a:solidFill>
                <a:latin typeface="Times New Roman" pitchFamily="18" charset="0"/>
                <a:cs typeface="Times New Roman" pitchFamily="18" charset="0"/>
              </a:rPr>
              <a:t>th</a:t>
            </a:r>
            <a:r>
              <a:rPr lang="en-US" dirty="0">
                <a:solidFill>
                  <a:schemeClr val="tx1"/>
                </a:solidFill>
                <a:latin typeface="Times New Roman" pitchFamily="18" charset="0"/>
                <a:cs typeface="Times New Roman" pitchFamily="18" charset="0"/>
              </a:rPr>
              <a:t> centuries. For some two centuries, the empire stretched from the outer fringes of the Indus river basin in the west, northern Afghanistan in the northwest, and Kashmir in the north, to the highlands of present-day Assam and Bangladesh in the east. </a:t>
            </a:r>
          </a:p>
          <a:p>
            <a:pPr algn="just"/>
            <a:r>
              <a:rPr lang="en-US" dirty="0">
                <a:solidFill>
                  <a:schemeClr val="tx1"/>
                </a:solidFill>
                <a:latin typeface="Times New Roman" pitchFamily="18" charset="0"/>
                <a:cs typeface="Times New Roman" pitchFamily="18" charset="0"/>
              </a:rPr>
              <a:t>The Mughal empire is conventionally said to have been founded in 1526 by Babur, a warrior chieftain from what is today Uzbekistan, who employed aid from the neighboring Safavid and Ottoman empires, to defeat the Sultan of Delhi, Ibrahim Lodhi, in the First Battle of Panipat. The Mughal imperial structure, however, is sometimes dated to 1600, to the rule of Babur's grandson, Akbar. This imperial structure lasted until 1720, until shortly after the death of the last major emperor, Aurangzeb during whose reign the empire also achieved its maximum geographical extent. Reduced subsequently, especially during the East India Company rule in India, to the region in and around Old Delhi, the empire was formally dissolved by the British Raj after the Indian Rebellion of 1757. </a:t>
            </a:r>
          </a:p>
          <a:p>
            <a:endParaRPr lang="en-US" dirty="0"/>
          </a:p>
        </p:txBody>
      </p:sp>
      <p:pic>
        <p:nvPicPr>
          <p:cNvPr id="1028" name="Picture 4" descr="Mughal dynasty | Map, Rulers, Decline, &amp; Facts | Britannic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41324" y="2160589"/>
            <a:ext cx="2647257" cy="364446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6217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25956461-2E3A-5F4F-928A-955A3B1B860D}"/>
              </a:ext>
            </a:extLst>
          </p:cNvPr>
          <p:cNvSpPr>
            <a:spLocks noGrp="1"/>
          </p:cNvSpPr>
          <p:nvPr>
            <p:ph type="title"/>
          </p:nvPr>
        </p:nvSpPr>
        <p:spPr>
          <a:xfrm>
            <a:off x="512618" y="1066800"/>
            <a:ext cx="7977447"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50F155F1-2F79-DC41-B8FE-6EAAC6B33600}"/>
              </a:ext>
            </a:extLst>
          </p:cNvPr>
          <p:cNvSpPr>
            <a:spLocks noGrp="1"/>
          </p:cNvSpPr>
          <p:nvPr>
            <p:ph idx="1"/>
          </p:nvPr>
        </p:nvSpPr>
        <p:spPr>
          <a:xfrm>
            <a:off x="512618" y="1845734"/>
            <a:ext cx="5361709" cy="3806920"/>
          </a:xfrm>
        </p:spPr>
        <p:txBody>
          <a:bodyPr/>
          <a:lstStyle/>
          <a:p>
            <a:pPr>
              <a:spcBef>
                <a:spcPts val="0"/>
              </a:spcBef>
              <a:spcAft>
                <a:spcPts val="0"/>
              </a:spcAft>
            </a:pPr>
            <a:r>
              <a:rPr lang="en-US" b="1" i="1" u="sng" dirty="0">
                <a:solidFill>
                  <a:srgbClr val="7030A0"/>
                </a:solidFill>
                <a:latin typeface="Times New Roman" pitchFamily="18" charset="0"/>
                <a:cs typeface="Times New Roman" pitchFamily="18" charset="0"/>
              </a:rPr>
              <a:t>Babur and Humayun (1526–1556)</a:t>
            </a:r>
          </a:p>
          <a:p>
            <a:pPr algn="just">
              <a:spcBef>
                <a:spcPts val="0"/>
              </a:spcBef>
              <a:spcAft>
                <a:spcPts val="0"/>
              </a:spcAft>
            </a:pPr>
            <a:r>
              <a:rPr lang="en-US" dirty="0">
                <a:solidFill>
                  <a:schemeClr val="tx1"/>
                </a:solidFill>
                <a:latin typeface="Times New Roman" pitchFamily="18" charset="0"/>
                <a:cs typeface="Times New Roman" pitchFamily="18" charset="0"/>
              </a:rPr>
              <a:t>The Mughal Empire was founded by Babur (reigned 1526–1530), a Central Asian ruler who was descended from the Turco-</a:t>
            </a:r>
            <a:r>
              <a:rPr lang="en-US" dirty="0" err="1">
                <a:solidFill>
                  <a:schemeClr val="tx1"/>
                </a:solidFill>
                <a:latin typeface="Times New Roman" pitchFamily="18" charset="0"/>
                <a:cs typeface="Times New Roman" pitchFamily="18" charset="0"/>
              </a:rPr>
              <a:t>Mongal</a:t>
            </a:r>
            <a:r>
              <a:rPr lang="en-US" dirty="0">
                <a:solidFill>
                  <a:schemeClr val="tx1"/>
                </a:solidFill>
                <a:latin typeface="Times New Roman" pitchFamily="18" charset="0"/>
                <a:cs typeface="Times New Roman" pitchFamily="18" charset="0"/>
              </a:rPr>
              <a:t> conqueror </a:t>
            </a:r>
            <a:r>
              <a:rPr lang="en-US" dirty="0" err="1">
                <a:solidFill>
                  <a:schemeClr val="tx1"/>
                </a:solidFill>
                <a:latin typeface="Times New Roman" pitchFamily="18" charset="0"/>
                <a:cs typeface="Times New Roman" pitchFamily="18" charset="0"/>
              </a:rPr>
              <a:t>Timur</a:t>
            </a:r>
            <a:r>
              <a:rPr lang="en-US" dirty="0">
                <a:solidFill>
                  <a:schemeClr val="tx1"/>
                </a:solidFill>
                <a:latin typeface="Times New Roman" pitchFamily="18" charset="0"/>
                <a:cs typeface="Times New Roman" pitchFamily="18" charset="0"/>
              </a:rPr>
              <a:t> (the founder of the </a:t>
            </a:r>
            <a:r>
              <a:rPr lang="en-US" dirty="0" err="1">
                <a:solidFill>
                  <a:schemeClr val="tx1"/>
                </a:solidFill>
                <a:latin typeface="Times New Roman" pitchFamily="18" charset="0"/>
                <a:cs typeface="Times New Roman" pitchFamily="18" charset="0"/>
              </a:rPr>
              <a:t>Timured</a:t>
            </a:r>
            <a:r>
              <a:rPr lang="en-US" dirty="0">
                <a:solidFill>
                  <a:schemeClr val="tx1"/>
                </a:solidFill>
                <a:latin typeface="Times New Roman" pitchFamily="18" charset="0"/>
                <a:cs typeface="Times New Roman" pitchFamily="18" charset="0"/>
              </a:rPr>
              <a:t> </a:t>
            </a:r>
            <a:r>
              <a:rPr lang="en-US" dirty="0" err="1">
                <a:solidFill>
                  <a:schemeClr val="tx1"/>
                </a:solidFill>
                <a:latin typeface="Times New Roman" pitchFamily="18" charset="0"/>
                <a:cs typeface="Times New Roman" pitchFamily="18" charset="0"/>
              </a:rPr>
              <a:t>Empaire</a:t>
            </a:r>
            <a:r>
              <a:rPr lang="en-US" dirty="0">
                <a:solidFill>
                  <a:schemeClr val="tx1"/>
                </a:solidFill>
                <a:latin typeface="Times New Roman" pitchFamily="18" charset="0"/>
                <a:cs typeface="Times New Roman" pitchFamily="18" charset="0"/>
              </a:rPr>
              <a:t>) on his father's side, and from </a:t>
            </a:r>
            <a:r>
              <a:rPr lang="en-US" dirty="0" err="1">
                <a:solidFill>
                  <a:schemeClr val="tx1"/>
                </a:solidFill>
                <a:latin typeface="Times New Roman" pitchFamily="18" charset="0"/>
                <a:cs typeface="Times New Roman" pitchFamily="18" charset="0"/>
              </a:rPr>
              <a:t>Cenghis</a:t>
            </a:r>
            <a:r>
              <a:rPr lang="en-US" dirty="0">
                <a:solidFill>
                  <a:schemeClr val="tx1"/>
                </a:solidFill>
                <a:latin typeface="Times New Roman" pitchFamily="18" charset="0"/>
                <a:cs typeface="Times New Roman" pitchFamily="18" charset="0"/>
              </a:rPr>
              <a:t> Khan on his mother's side. Ousted from his ancestral domains in Central Asia, Babur turned to India to satisfy his ambitions. He established himself in Kabul and then pushed steadily southward into India from Afghanistan. Babur's forces defeated Ibrahim Lodhi in Panipat. </a:t>
            </a:r>
          </a:p>
        </p:txBody>
      </p:sp>
      <p:pic>
        <p:nvPicPr>
          <p:cNvPr id="3074" name="Picture 2" descr="Ppt on mughal empire | PP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6836" y="1998133"/>
            <a:ext cx="3020290" cy="365452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9953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C8D1F5F7-9296-3444-9C8D-2003E9BCABDE}"/>
              </a:ext>
            </a:extLst>
          </p:cNvPr>
          <p:cNvSpPr>
            <a:spLocks noGrp="1"/>
          </p:cNvSpPr>
          <p:nvPr>
            <p:ph type="title"/>
          </p:nvPr>
        </p:nvSpPr>
        <p:spPr>
          <a:xfrm>
            <a:off x="677334" y="1066800"/>
            <a:ext cx="8438958"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815F5DDF-3F09-5449-B42D-6F4F977258B3}"/>
              </a:ext>
            </a:extLst>
          </p:cNvPr>
          <p:cNvSpPr>
            <a:spLocks noGrp="1"/>
          </p:cNvSpPr>
          <p:nvPr>
            <p:ph idx="1"/>
          </p:nvPr>
        </p:nvSpPr>
        <p:spPr>
          <a:xfrm>
            <a:off x="677334" y="2160589"/>
            <a:ext cx="5335539" cy="3880773"/>
          </a:xfrm>
        </p:spPr>
        <p:txBody>
          <a:bodyPr>
            <a:normAutofit lnSpcReduction="10000"/>
          </a:bodyPr>
          <a:lstStyle/>
          <a:p>
            <a:pPr algn="just"/>
            <a:r>
              <a:rPr lang="en-US" dirty="0">
                <a:solidFill>
                  <a:schemeClr val="tx1"/>
                </a:solidFill>
                <a:latin typeface="Times New Roman" pitchFamily="18" charset="0"/>
                <a:cs typeface="Times New Roman" pitchFamily="18" charset="0"/>
              </a:rPr>
              <a:t>The preoccupation with wars and military campaigns, however, did not allow the new emperor to consolidate the gains he had made in India. The instability of the empire became evident under his son, Humayun (reigned 1530–1556), who was forced into exile in Persia by rebels. The Sur Empire (1540–1555), founded by Sher Shah Suri (reigned 1540–1545), briefly interrupted Mughal rule. </a:t>
            </a:r>
            <a:r>
              <a:rPr lang="en-US" dirty="0" err="1">
                <a:solidFill>
                  <a:schemeClr val="tx1"/>
                </a:solidFill>
                <a:latin typeface="Times New Roman" pitchFamily="18" charset="0"/>
                <a:cs typeface="Times New Roman" pitchFamily="18" charset="0"/>
              </a:rPr>
              <a:t>Humayun's</a:t>
            </a:r>
            <a:r>
              <a:rPr lang="en-US" dirty="0">
                <a:solidFill>
                  <a:schemeClr val="tx1"/>
                </a:solidFill>
                <a:latin typeface="Times New Roman" pitchFamily="18" charset="0"/>
                <a:cs typeface="Times New Roman" pitchFamily="18" charset="0"/>
              </a:rPr>
              <a:t> exile in Persia established diplomatic ties between the Safavid and Mughal Courts, and led to increasing Persian cultural influence in the later restored Mughal Empire </a:t>
            </a:r>
            <a:r>
              <a:rPr lang="en-US" dirty="0" err="1">
                <a:solidFill>
                  <a:schemeClr val="tx1"/>
                </a:solidFill>
                <a:latin typeface="Times New Roman" pitchFamily="18" charset="0"/>
                <a:cs typeface="Times New Roman" pitchFamily="18" charset="0"/>
              </a:rPr>
              <a:t>Humayun's</a:t>
            </a:r>
            <a:r>
              <a:rPr lang="en-US" dirty="0">
                <a:solidFill>
                  <a:schemeClr val="tx1"/>
                </a:solidFill>
                <a:latin typeface="Times New Roman" pitchFamily="18" charset="0"/>
                <a:cs typeface="Times New Roman" pitchFamily="18" charset="0"/>
              </a:rPr>
              <a:t> triumphant return from Persia in 1555 restored Mughal rule in some parts of India, but he died in an accident the next year. </a:t>
            </a:r>
          </a:p>
          <a:p>
            <a:endParaRPr lang="en-US" dirty="0"/>
          </a:p>
        </p:txBody>
      </p:sp>
      <p:sp>
        <p:nvSpPr>
          <p:cNvPr id="6" name="AutoShape 4" descr="Whenever Humayun found time, he would... - Islamic Chronicles | Faceboo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4" name="Picture 6" descr="Whenever Humayun found time, he would... - Islamic Chronicles | Faceboo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9856" y="2160589"/>
            <a:ext cx="3006436" cy="371373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9904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BC534DE9-593E-5648-B691-EE583C3238E7}"/>
              </a:ext>
            </a:extLst>
          </p:cNvPr>
          <p:cNvSpPr>
            <a:spLocks noGrp="1"/>
          </p:cNvSpPr>
          <p:nvPr>
            <p:ph type="title"/>
          </p:nvPr>
        </p:nvSpPr>
        <p:spPr>
          <a:xfrm>
            <a:off x="677334" y="1066800"/>
            <a:ext cx="8522084"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DB1D42C6-2C6B-4146-9DDA-C153E1EDBFB2}"/>
              </a:ext>
            </a:extLst>
          </p:cNvPr>
          <p:cNvSpPr>
            <a:spLocks noGrp="1"/>
          </p:cNvSpPr>
          <p:nvPr>
            <p:ph idx="1"/>
          </p:nvPr>
        </p:nvSpPr>
        <p:spPr>
          <a:xfrm>
            <a:off x="677334" y="2160589"/>
            <a:ext cx="5695757" cy="3880773"/>
          </a:xfrm>
        </p:spPr>
        <p:txBody>
          <a:bodyPr>
            <a:normAutofit fontScale="92500" lnSpcReduction="20000"/>
          </a:bodyPr>
          <a:lstStyle/>
          <a:p>
            <a:pPr>
              <a:spcBef>
                <a:spcPts val="0"/>
              </a:spcBef>
              <a:spcAft>
                <a:spcPts val="0"/>
              </a:spcAft>
            </a:pPr>
            <a:r>
              <a:rPr lang="en-US" b="1" i="1" u="sng" dirty="0">
                <a:solidFill>
                  <a:srgbClr val="7030A0"/>
                </a:solidFill>
                <a:latin typeface="Times New Roman" pitchFamily="18" charset="0"/>
                <a:cs typeface="Times New Roman" pitchFamily="18" charset="0"/>
              </a:rPr>
              <a:t>Akbar to Aurangzeb (1556–1707)</a:t>
            </a:r>
          </a:p>
          <a:p>
            <a:pPr algn="just">
              <a:spcBef>
                <a:spcPts val="0"/>
              </a:spcBef>
              <a:spcAft>
                <a:spcPts val="0"/>
              </a:spcAft>
            </a:pPr>
            <a:r>
              <a:rPr lang="en-US" dirty="0">
                <a:solidFill>
                  <a:schemeClr val="tx1"/>
                </a:solidFill>
                <a:latin typeface="Times New Roman" pitchFamily="18" charset="0"/>
                <a:cs typeface="Times New Roman" pitchFamily="18" charset="0"/>
              </a:rPr>
              <a:t>Akbar (reigned 1556–1605) was born Jalal-</a:t>
            </a:r>
            <a:r>
              <a:rPr lang="en-US" dirty="0" err="1">
                <a:solidFill>
                  <a:schemeClr val="tx1"/>
                </a:solidFill>
                <a:latin typeface="Times New Roman" pitchFamily="18" charset="0"/>
                <a:cs typeface="Times New Roman" pitchFamily="18" charset="0"/>
              </a:rPr>
              <a:t>ud</a:t>
            </a:r>
            <a:r>
              <a:rPr lang="en-US" dirty="0">
                <a:solidFill>
                  <a:schemeClr val="tx1"/>
                </a:solidFill>
                <a:latin typeface="Times New Roman" pitchFamily="18" charset="0"/>
                <a:cs typeface="Times New Roman" pitchFamily="18" charset="0"/>
              </a:rPr>
              <a:t>-din </a:t>
            </a:r>
            <a:r>
              <a:rPr lang="en-US" dirty="0" err="1">
                <a:solidFill>
                  <a:schemeClr val="tx1"/>
                </a:solidFill>
                <a:latin typeface="Times New Roman" pitchFamily="18" charset="0"/>
                <a:cs typeface="Times New Roman" pitchFamily="18" charset="0"/>
              </a:rPr>
              <a:t>Muhammadin</a:t>
            </a:r>
            <a:r>
              <a:rPr lang="en-US" dirty="0">
                <a:solidFill>
                  <a:schemeClr val="tx1"/>
                </a:solidFill>
                <a:latin typeface="Times New Roman" pitchFamily="18" charset="0"/>
                <a:cs typeface="Times New Roman" pitchFamily="18" charset="0"/>
              </a:rPr>
              <a:t> the Rajput </a:t>
            </a:r>
            <a:r>
              <a:rPr lang="en-US" dirty="0" err="1">
                <a:solidFill>
                  <a:schemeClr val="tx1"/>
                </a:solidFill>
                <a:latin typeface="Times New Roman" pitchFamily="18" charset="0"/>
                <a:cs typeface="Times New Roman" pitchFamily="18" charset="0"/>
              </a:rPr>
              <a:t>Umarkot</a:t>
            </a:r>
            <a:r>
              <a:rPr lang="en-US" dirty="0">
                <a:solidFill>
                  <a:schemeClr val="tx1"/>
                </a:solidFill>
                <a:latin typeface="Times New Roman" pitchFamily="18" charset="0"/>
                <a:cs typeface="Times New Roman" pitchFamily="18" charset="0"/>
              </a:rPr>
              <a:t> Fort, to Humayun and his wife Hamida Banu Begum, a Persian princess. Akbar succeeded to the throne under a regent, Bairam Khan, who helped consolidate the Mughal Empire in India. Through warfare and diplomacy, Akbar was able to extend the empire in all directions and controlled almost the entire Indian subcontinent. He created a new ruling elite loyal to him, implemented a modern administration, and encouraged cultural developments. He increased trade with European trading companies. India developed a strong and stable economy, leading to commercial expansion and economic development. Akbar allowed freedom of religion at his court, and attempted to resolve socio-political and cultural differences in his empire by establishing a new religion, Din-</a:t>
            </a:r>
            <a:r>
              <a:rPr lang="en-US" dirty="0" err="1">
                <a:solidFill>
                  <a:schemeClr val="tx1"/>
                </a:solidFill>
                <a:latin typeface="Times New Roman" pitchFamily="18" charset="0"/>
                <a:cs typeface="Times New Roman" pitchFamily="18" charset="0"/>
              </a:rPr>
              <a:t>i</a:t>
            </a:r>
            <a:r>
              <a:rPr lang="en-US" dirty="0">
                <a:solidFill>
                  <a:schemeClr val="tx1"/>
                </a:solidFill>
                <a:latin typeface="Times New Roman" pitchFamily="18" charset="0"/>
                <a:cs typeface="Times New Roman" pitchFamily="18" charset="0"/>
              </a:rPr>
              <a:t>-</a:t>
            </a:r>
            <a:r>
              <a:rPr lang="en-US" dirty="0" err="1">
                <a:solidFill>
                  <a:schemeClr val="tx1"/>
                </a:solidFill>
                <a:latin typeface="Times New Roman" pitchFamily="18" charset="0"/>
                <a:cs typeface="Times New Roman" pitchFamily="18" charset="0"/>
              </a:rPr>
              <a:t>Ilahi</a:t>
            </a:r>
            <a:r>
              <a:rPr lang="en-US" dirty="0">
                <a:solidFill>
                  <a:schemeClr val="tx1"/>
                </a:solidFill>
                <a:latin typeface="Times New Roman" pitchFamily="18" charset="0"/>
                <a:cs typeface="Times New Roman" pitchFamily="18" charset="0"/>
              </a:rPr>
              <a:t>, with strong characteristics of a ruler cult. </a:t>
            </a:r>
          </a:p>
        </p:txBody>
      </p:sp>
      <p:pic>
        <p:nvPicPr>
          <p:cNvPr id="4100" name="Picture 4" descr="Ppt on mughal empire | PP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2521" y="2253124"/>
            <a:ext cx="2656897" cy="35519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109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235D2AB9-7E13-1C4E-B3E1-EA59A33E7FD8}"/>
              </a:ext>
            </a:extLst>
          </p:cNvPr>
          <p:cNvSpPr>
            <a:spLocks noGrp="1"/>
          </p:cNvSpPr>
          <p:nvPr>
            <p:ph type="title"/>
          </p:nvPr>
        </p:nvSpPr>
        <p:spPr>
          <a:xfrm>
            <a:off x="677334" y="1066800"/>
            <a:ext cx="8438958"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A0FF59CF-406B-794D-9C03-213F5C3886FE}"/>
              </a:ext>
            </a:extLst>
          </p:cNvPr>
          <p:cNvSpPr>
            <a:spLocks noGrp="1"/>
          </p:cNvSpPr>
          <p:nvPr>
            <p:ph idx="1"/>
          </p:nvPr>
        </p:nvSpPr>
        <p:spPr>
          <a:xfrm>
            <a:off x="677333" y="2160589"/>
            <a:ext cx="5335540" cy="3880773"/>
          </a:xfrm>
        </p:spPr>
        <p:txBody>
          <a:bodyPr>
            <a:normAutofit/>
          </a:bodyPr>
          <a:lstStyle/>
          <a:p>
            <a:pPr algn="just">
              <a:spcBef>
                <a:spcPts val="0"/>
              </a:spcBef>
              <a:spcAft>
                <a:spcPts val="0"/>
              </a:spcAft>
            </a:pPr>
            <a:r>
              <a:rPr lang="en-US" b="1" i="1" u="sng" dirty="0">
                <a:solidFill>
                  <a:srgbClr val="002060"/>
                </a:solidFill>
                <a:latin typeface="Times New Roman" pitchFamily="18" charset="0"/>
                <a:cs typeface="Times New Roman" pitchFamily="18" charset="0"/>
              </a:rPr>
              <a:t>Jahangir (1605-1627)</a:t>
            </a:r>
          </a:p>
          <a:p>
            <a:pPr algn="just">
              <a:spcBef>
                <a:spcPts val="0"/>
              </a:spcBef>
              <a:spcAft>
                <a:spcPts val="0"/>
              </a:spcAft>
            </a:pPr>
            <a:r>
              <a:rPr lang="en-US" dirty="0">
                <a:solidFill>
                  <a:schemeClr val="tx1"/>
                </a:solidFill>
                <a:latin typeface="Times New Roman" pitchFamily="18" charset="0"/>
                <a:cs typeface="Times New Roman" pitchFamily="18" charset="0"/>
              </a:rPr>
              <a:t>Jahangir was born to Akbar and his wife Mariam-un-Zamani, an Indian Rajput princess. He was addicted to opium, neglected the affairs of the state. Jahangir distinguished himself from Akbar by making substantial efforts to gain the support of the Islamic religious establishment. In contrast to Akbar, Jahangir came into conflict with non-Muslim religious leaders, notably the Sikh guru Arjan, whose execution was the first of many conflicts between the Mughal empire and the Sikh community. </a:t>
            </a:r>
          </a:p>
          <a:p>
            <a:pPr marL="0" indent="0">
              <a:buNone/>
            </a:pPr>
            <a:endParaRPr lang="en-US" dirty="0"/>
          </a:p>
        </p:txBody>
      </p:sp>
      <p:pic>
        <p:nvPicPr>
          <p:cNvPr id="8" name="Picture 7" descr="The Inside History on X: &quot;On 28 October 1627, the fourth Mughal Emperor  Jahangir was died. #mughalemperor #mughaldynasty #Islamic  https://t.co/FOUIRI69F8&quot; / X"/>
          <p:cNvPicPr/>
          <p:nvPr/>
        </p:nvPicPr>
        <p:blipFill>
          <a:blip r:embed="rId2">
            <a:extLst>
              <a:ext uri="{28A0092B-C50C-407E-A947-70E740481C1C}">
                <a14:useLocalDpi xmlns:a14="http://schemas.microsoft.com/office/drawing/2010/main" val="0"/>
              </a:ext>
            </a:extLst>
          </a:blip>
          <a:srcRect/>
          <a:stretch>
            <a:fillRect/>
          </a:stretch>
        </p:blipFill>
        <p:spPr bwMode="auto">
          <a:xfrm>
            <a:off x="6362007" y="2160589"/>
            <a:ext cx="2754284" cy="363061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02683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C8BA0485-930B-1C42-953B-B98B824C1B93}"/>
              </a:ext>
            </a:extLst>
          </p:cNvPr>
          <p:cNvSpPr>
            <a:spLocks noGrp="1"/>
          </p:cNvSpPr>
          <p:nvPr>
            <p:ph type="title"/>
          </p:nvPr>
        </p:nvSpPr>
        <p:spPr>
          <a:xfrm>
            <a:off x="677334" y="1066800"/>
            <a:ext cx="8341974"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7FAEC022-EA61-D948-91D1-BCED4485BB7D}"/>
              </a:ext>
            </a:extLst>
          </p:cNvPr>
          <p:cNvSpPr>
            <a:spLocks noGrp="1"/>
          </p:cNvSpPr>
          <p:nvPr>
            <p:ph idx="1"/>
          </p:nvPr>
        </p:nvSpPr>
        <p:spPr>
          <a:xfrm>
            <a:off x="677334" y="2160589"/>
            <a:ext cx="5293975" cy="3880773"/>
          </a:xfrm>
        </p:spPr>
        <p:txBody>
          <a:bodyPr/>
          <a:lstStyle/>
          <a:p>
            <a:pPr algn="just">
              <a:spcBef>
                <a:spcPts val="0"/>
              </a:spcBef>
              <a:spcAft>
                <a:spcPts val="0"/>
              </a:spcAft>
            </a:pPr>
            <a:r>
              <a:rPr lang="en-US" b="1" i="1" u="sng" dirty="0">
                <a:solidFill>
                  <a:srgbClr val="002060"/>
                </a:solidFill>
                <a:latin typeface="Times New Roman" pitchFamily="18" charset="0"/>
                <a:cs typeface="Times New Roman" pitchFamily="18" charset="0"/>
              </a:rPr>
              <a:t>Shah Jahan (reigned 1628–1658) </a:t>
            </a:r>
          </a:p>
          <a:p>
            <a:pPr algn="just">
              <a:spcBef>
                <a:spcPts val="0"/>
              </a:spcBef>
              <a:spcAft>
                <a:spcPts val="0"/>
              </a:spcAft>
            </a:pPr>
            <a:r>
              <a:rPr lang="en-US" dirty="0">
                <a:solidFill>
                  <a:schemeClr val="tx1"/>
                </a:solidFill>
                <a:latin typeface="Times New Roman" pitchFamily="18" charset="0"/>
                <a:cs typeface="Times New Roman" pitchFamily="18" charset="0"/>
              </a:rPr>
              <a:t>Shah Jahan was born to Jahangir and his wife Jagat </a:t>
            </a:r>
            <a:r>
              <a:rPr lang="en-US" dirty="0" err="1">
                <a:solidFill>
                  <a:schemeClr val="tx1"/>
                </a:solidFill>
                <a:latin typeface="Times New Roman" pitchFamily="18" charset="0"/>
                <a:cs typeface="Times New Roman" pitchFamily="18" charset="0"/>
              </a:rPr>
              <a:t>Gosaini</a:t>
            </a:r>
            <a:r>
              <a:rPr lang="en-US" dirty="0">
                <a:solidFill>
                  <a:schemeClr val="tx1"/>
                </a:solidFill>
                <a:latin typeface="Times New Roman" pitchFamily="18" charset="0"/>
                <a:cs typeface="Times New Roman" pitchFamily="18" charset="0"/>
              </a:rPr>
              <a:t>, a Rajput princess. His reign ushered in the golden age of Mughal architecture. During the reign of Shah Jahan, the splendor of the Mughal court reached its peak, as exemplified by the Taj Mahal. The cost of maintaining the court, however, began to exceed the revenue coming in. His reign was called as "The Golden Age of Mughal Architecture". </a:t>
            </a:r>
          </a:p>
          <a:p>
            <a:endParaRPr lang="en-US" dirty="0"/>
          </a:p>
        </p:txBody>
      </p:sp>
      <p:pic>
        <p:nvPicPr>
          <p:cNvPr id="5" name="Picture 4" descr="Trigger Youthh on X: &quot;Shah Jahan become the Mughal emperor in 1628 🟡  Shahab-ud-din Muhammad Khurram(January 1592–22 January 1666),better known  by his regnal name, Shah Jahan (King of the World ),was the"/>
          <p:cNvPicPr/>
          <p:nvPr/>
        </p:nvPicPr>
        <p:blipFill>
          <a:blip r:embed="rId2">
            <a:extLst>
              <a:ext uri="{28A0092B-C50C-407E-A947-70E740481C1C}">
                <a14:useLocalDpi xmlns:a14="http://schemas.microsoft.com/office/drawing/2010/main" val="0"/>
              </a:ext>
            </a:extLst>
          </a:blip>
          <a:srcRect/>
          <a:stretch>
            <a:fillRect/>
          </a:stretch>
        </p:blipFill>
        <p:spPr bwMode="auto">
          <a:xfrm>
            <a:off x="6126479" y="2160589"/>
            <a:ext cx="2892829" cy="36721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84238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4425846D-6004-9E40-A6EB-A75149B0CA69}"/>
              </a:ext>
            </a:extLst>
          </p:cNvPr>
          <p:cNvSpPr>
            <a:spLocks noGrp="1"/>
          </p:cNvSpPr>
          <p:nvPr>
            <p:ph type="title"/>
          </p:nvPr>
        </p:nvSpPr>
        <p:spPr>
          <a:xfrm>
            <a:off x="166255" y="731520"/>
            <a:ext cx="8756072"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C1107607-A06E-1B47-85FE-D0944F756829}"/>
              </a:ext>
            </a:extLst>
          </p:cNvPr>
          <p:cNvSpPr>
            <a:spLocks noGrp="1"/>
          </p:cNvSpPr>
          <p:nvPr>
            <p:ph idx="1"/>
          </p:nvPr>
        </p:nvSpPr>
        <p:spPr>
          <a:xfrm>
            <a:off x="166255" y="1637916"/>
            <a:ext cx="5832764" cy="4264119"/>
          </a:xfrm>
        </p:spPr>
        <p:txBody>
          <a:bodyPr>
            <a:normAutofit fontScale="77500" lnSpcReduction="20000"/>
          </a:bodyPr>
          <a:lstStyle/>
          <a:p>
            <a:pPr algn="just">
              <a:spcBef>
                <a:spcPts val="0"/>
              </a:spcBef>
              <a:spcAft>
                <a:spcPts val="0"/>
              </a:spcAft>
            </a:pPr>
            <a:r>
              <a:rPr lang="en-US" sz="2200" b="1" i="1" u="sng" dirty="0" smtClean="0">
                <a:solidFill>
                  <a:srgbClr val="002060"/>
                </a:solidFill>
                <a:latin typeface="Times New Roman" pitchFamily="18" charset="0"/>
                <a:cs typeface="Times New Roman" pitchFamily="18" charset="0"/>
              </a:rPr>
              <a:t>Aurangzeb </a:t>
            </a:r>
            <a:r>
              <a:rPr lang="en-US" sz="2200" b="1" i="1" u="sng" dirty="0">
                <a:solidFill>
                  <a:srgbClr val="002060"/>
                </a:solidFill>
                <a:latin typeface="Times New Roman" pitchFamily="18" charset="0"/>
                <a:cs typeface="Times New Roman" pitchFamily="18" charset="0"/>
              </a:rPr>
              <a:t>(1658–1707)</a:t>
            </a:r>
          </a:p>
          <a:p>
            <a:pPr algn="just">
              <a:spcBef>
                <a:spcPts val="0"/>
              </a:spcBef>
              <a:spcAft>
                <a:spcPts val="0"/>
              </a:spcAft>
            </a:pPr>
            <a:endParaRPr lang="en-US" sz="900" b="1" i="1" u="sng" dirty="0">
              <a:solidFill>
                <a:srgbClr val="002060"/>
              </a:solidFill>
              <a:latin typeface="Times New Roman" pitchFamily="18" charset="0"/>
              <a:cs typeface="Times New Roman" pitchFamily="18" charset="0"/>
            </a:endParaRPr>
          </a:p>
          <a:p>
            <a:pPr marL="533400" indent="-355600" algn="just">
              <a:spcBef>
                <a:spcPts val="0"/>
              </a:spcBef>
              <a:spcAft>
                <a:spcPts val="0"/>
              </a:spcAft>
              <a:buFont typeface="Wingdings" pitchFamily="2" charset="2"/>
              <a:buChar char="q"/>
            </a:pPr>
            <a:r>
              <a:rPr lang="en-US" dirty="0">
                <a:latin typeface="Times New Roman" pitchFamily="18" charset="0"/>
                <a:cs typeface="Times New Roman" pitchFamily="18" charset="0"/>
              </a:rPr>
              <a:t>Shah Jahan's eldest son, the liberal Dara </a:t>
            </a:r>
            <a:r>
              <a:rPr lang="en-US" dirty="0" err="1">
                <a:latin typeface="Times New Roman" pitchFamily="18" charset="0"/>
                <a:cs typeface="Times New Roman" pitchFamily="18" charset="0"/>
              </a:rPr>
              <a:t>Shikoh</a:t>
            </a:r>
            <a:r>
              <a:rPr lang="en-US" dirty="0">
                <a:latin typeface="Times New Roman" pitchFamily="18" charset="0"/>
                <a:cs typeface="Times New Roman" pitchFamily="18" charset="0"/>
              </a:rPr>
              <a:t>, became regent in 1658, as a result of his father's illness. Dara championed a syncretistic Hindu-Muslim culture. </a:t>
            </a:r>
            <a:r>
              <a:rPr lang="en-US" dirty="0" err="1">
                <a:latin typeface="Times New Roman" pitchFamily="18" charset="0"/>
                <a:cs typeface="Times New Roman" pitchFamily="18" charset="0"/>
              </a:rPr>
              <a:t>Shikoh</a:t>
            </a:r>
            <a:r>
              <a:rPr lang="en-US" dirty="0">
                <a:latin typeface="Times New Roman" pitchFamily="18" charset="0"/>
                <a:cs typeface="Times New Roman" pitchFamily="18" charset="0"/>
              </a:rPr>
              <a:t> tried to re-establish Akbar’s Din-</a:t>
            </a:r>
            <a:r>
              <a:rPr lang="en-US" dirty="0" err="1">
                <a:latin typeface="Times New Roman" pitchFamily="18" charset="0"/>
                <a:cs typeface="Times New Roman" pitchFamily="18" charset="0"/>
              </a:rPr>
              <a:t>i</a:t>
            </a:r>
            <a:r>
              <a:rPr lang="en-US" dirty="0">
                <a:latin typeface="Times New Roman" pitchFamily="18" charset="0"/>
                <a:cs typeface="Times New Roman" pitchFamily="18" charset="0"/>
              </a:rPr>
              <a:t>-</a:t>
            </a:r>
            <a:r>
              <a:rPr lang="en-US" dirty="0" err="1">
                <a:latin typeface="Times New Roman" pitchFamily="18" charset="0"/>
                <a:cs typeface="Times New Roman" pitchFamily="18" charset="0"/>
              </a:rPr>
              <a:t>Ilahi</a:t>
            </a:r>
            <a:r>
              <a:rPr lang="en-US" dirty="0">
                <a:latin typeface="Times New Roman" pitchFamily="18" charset="0"/>
                <a:cs typeface="Times New Roman" pitchFamily="18" charset="0"/>
              </a:rPr>
              <a:t> religion. With the support of the Islamic orthodoxy, however, a younger son of Shah Jahan, Aurangzeb (1658–1707), seized the throne. Aurangzeb defeated Dara in 1659 and had him executed. Although Shah Jahan fully recovered from his illness, Aurangzeb kept Shah Jahan imprisoned until his death in 1666. </a:t>
            </a:r>
          </a:p>
          <a:p>
            <a:pPr marL="533400" indent="-355600" algn="just">
              <a:spcBef>
                <a:spcPts val="0"/>
              </a:spcBef>
              <a:spcAft>
                <a:spcPts val="0"/>
              </a:spcAft>
              <a:buFont typeface="Wingdings" pitchFamily="2" charset="2"/>
              <a:buChar char="q"/>
            </a:pPr>
            <a:r>
              <a:rPr lang="en-US" dirty="0">
                <a:latin typeface="Times New Roman" pitchFamily="18" charset="0"/>
                <a:cs typeface="Times New Roman" pitchFamily="18" charset="0"/>
              </a:rPr>
              <a:t>Aurangzeb oversaw an increase in the </a:t>
            </a:r>
            <a:r>
              <a:rPr lang="en-US" dirty="0" err="1" smtClean="0">
                <a:latin typeface="Times New Roman" pitchFamily="18" charset="0"/>
                <a:cs typeface="Times New Roman" pitchFamily="18" charset="0"/>
              </a:rPr>
              <a:t>Islamilization</a:t>
            </a:r>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of the Mughal state. He encouraged conversion to Islam, reinstated the Jizya on non-Muslims. Aurangzeb also ordered the execution of the Sikh guru </a:t>
            </a:r>
            <a:r>
              <a:rPr lang="en-US" dirty="0" err="1">
                <a:latin typeface="Times New Roman" pitchFamily="18" charset="0"/>
                <a:cs typeface="Times New Roman" pitchFamily="18" charset="0"/>
              </a:rPr>
              <a:t>Tegh</a:t>
            </a:r>
            <a:r>
              <a:rPr lang="en-US" dirty="0">
                <a:latin typeface="Times New Roman" pitchFamily="18" charset="0"/>
                <a:cs typeface="Times New Roman" pitchFamily="18" charset="0"/>
              </a:rPr>
              <a:t> Bahadur, leading to the militarization of the Sikh community. He expanded the empire to include almost the whole of South Asia, but at his death in 1707, "many parts of the empire were in open revolt". </a:t>
            </a:r>
          </a:p>
          <a:p>
            <a:pPr marL="533400" indent="-355600" algn="just">
              <a:spcBef>
                <a:spcPts val="0"/>
              </a:spcBef>
              <a:spcAft>
                <a:spcPts val="0"/>
              </a:spcAft>
              <a:buFont typeface="Wingdings" pitchFamily="2" charset="2"/>
              <a:buChar char="q"/>
            </a:pPr>
            <a:r>
              <a:rPr lang="en-US" dirty="0">
                <a:latin typeface="Times New Roman" pitchFamily="18" charset="0"/>
                <a:cs typeface="Times New Roman" pitchFamily="18" charset="0"/>
              </a:rPr>
              <a:t>Aurangzeb is considered India's most controversial king, with some historians arguing his religious conservatism and intolerance undermined the stability of Mughal society, while other historians question this, noting that he built Hindu temples, employed significantly more Hindus in his imperial bureaucracy than his predecessors did, opposed bigotry against Hindus and Shia Muslim.</a:t>
            </a:r>
          </a:p>
        </p:txBody>
      </p:sp>
      <p:pic>
        <p:nvPicPr>
          <p:cNvPr id="9218" name="Picture 2" descr="Ppt on mughal empire | PP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3029" y="1795702"/>
            <a:ext cx="2809298" cy="394854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1672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66A1FAA1-1F45-4745-BF17-5BCD5A65BC3E}"/>
              </a:ext>
            </a:extLst>
          </p:cNvPr>
          <p:cNvSpPr>
            <a:spLocks noGrp="1"/>
          </p:cNvSpPr>
          <p:nvPr>
            <p:ph type="title"/>
          </p:nvPr>
        </p:nvSpPr>
        <p:spPr>
          <a:xfrm>
            <a:off x="677334" y="1066800"/>
            <a:ext cx="8300411" cy="670560"/>
          </a:xfrm>
        </p:spPr>
        <p:txBody>
          <a:bodyPr/>
          <a:lstStyle/>
          <a:p>
            <a:pPr algn="ctr"/>
            <a:r>
              <a:rPr lang="en-US" sz="3200" b="1" dirty="0" smtClean="0">
                <a:solidFill>
                  <a:srgbClr val="C00000"/>
                </a:solidFill>
                <a:latin typeface="Times New Roman" pitchFamily="18" charset="0"/>
                <a:cs typeface="Times New Roman" pitchFamily="18" charset="0"/>
              </a:rPr>
              <a:t>MUGHAL EMPIRE</a:t>
            </a:r>
            <a:endParaRPr lang="en-US" sz="32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87E99407-FFB1-A245-A166-ED0D74B8F7BE}"/>
              </a:ext>
            </a:extLst>
          </p:cNvPr>
          <p:cNvSpPr>
            <a:spLocks noGrp="1"/>
          </p:cNvSpPr>
          <p:nvPr>
            <p:ph idx="1"/>
          </p:nvPr>
        </p:nvSpPr>
        <p:spPr>
          <a:xfrm>
            <a:off x="677334" y="2160589"/>
            <a:ext cx="4919902" cy="3880773"/>
          </a:xfrm>
        </p:spPr>
        <p:txBody>
          <a:bodyPr>
            <a:normAutofit/>
          </a:bodyPr>
          <a:lstStyle/>
          <a:p>
            <a:pPr algn="just">
              <a:spcBef>
                <a:spcPts val="0"/>
              </a:spcBef>
              <a:spcAft>
                <a:spcPts val="0"/>
              </a:spcAft>
            </a:pPr>
            <a:r>
              <a:rPr lang="en-US" b="1" i="1" u="sng" dirty="0">
                <a:solidFill>
                  <a:srgbClr val="002060"/>
                </a:solidFill>
                <a:latin typeface="Times New Roman" pitchFamily="18" charset="0"/>
                <a:cs typeface="Times New Roman" pitchFamily="18" charset="0"/>
              </a:rPr>
              <a:t>Decline (1707–1857)</a:t>
            </a:r>
          </a:p>
          <a:p>
            <a:pPr marL="533400" indent="-317500" algn="just">
              <a:spcBef>
                <a:spcPts val="0"/>
              </a:spcBef>
              <a:spcAft>
                <a:spcPts val="0"/>
              </a:spcAft>
              <a:buFont typeface="Wingdings" pitchFamily="2" charset="2"/>
              <a:buChar char="q"/>
            </a:pPr>
            <a:r>
              <a:rPr lang="en-US" dirty="0">
                <a:solidFill>
                  <a:schemeClr val="tx1"/>
                </a:solidFill>
                <a:latin typeface="Times New Roman" pitchFamily="18" charset="0"/>
                <a:cs typeface="Times New Roman" pitchFamily="18" charset="0"/>
              </a:rPr>
              <a:t>Aurangzeb's son, Bahadur Shah I, repealed the religious policies of his father and attempted to reform the administration. "However, after his death in 1712, the Mughal dynasty sank into </a:t>
            </a:r>
            <a:r>
              <a:rPr lang="en-US" dirty="0" smtClean="0">
                <a:solidFill>
                  <a:schemeClr val="tx1"/>
                </a:solidFill>
                <a:latin typeface="Times New Roman" pitchFamily="18" charset="0"/>
                <a:cs typeface="Times New Roman" pitchFamily="18" charset="0"/>
              </a:rPr>
              <a:t>disorder </a:t>
            </a:r>
            <a:r>
              <a:rPr lang="en-US" dirty="0">
                <a:solidFill>
                  <a:schemeClr val="tx1"/>
                </a:solidFill>
                <a:latin typeface="Times New Roman" pitchFamily="18" charset="0"/>
                <a:cs typeface="Times New Roman" pitchFamily="18" charset="0"/>
              </a:rPr>
              <a:t>and violent feuds. In 1719 alone, four emperors successively ascended the throne". During the reign of Muhammad Shah (reigned 1719–1748), the empire began to break up, and vast tracts of central India passed from Mughal to Maratha hands.</a:t>
            </a:r>
          </a:p>
          <a:p>
            <a:endParaRPr lang="en-US" dirty="0"/>
          </a:p>
        </p:txBody>
      </p:sp>
      <p:pic>
        <p:nvPicPr>
          <p:cNvPr id="7172" name="Picture 4" descr="Decline of Mughal Empi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1200" y="2160589"/>
            <a:ext cx="3186545" cy="357519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818354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9970</TotalTime>
  <Words>1222</Words>
  <Application>Microsoft Office PowerPoint</Application>
  <PresentationFormat>Widescreen</PresentationFormat>
  <Paragraphs>137</Paragraphs>
  <Slides>19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Times New Roman</vt:lpstr>
      <vt:lpstr>Trebuchet MS</vt:lpstr>
      <vt:lpstr>Vrinda</vt:lpstr>
      <vt:lpstr>Wingdings</vt:lpstr>
      <vt:lpstr>Wingdings 3</vt:lpstr>
      <vt:lpstr>Facet</vt:lpstr>
      <vt:lpstr>DISCUSSION CONTENTS</vt:lpstr>
      <vt:lpstr>RISE OF MUGHAL EMPIRE</vt:lpstr>
      <vt:lpstr>MUGHAL EMPIRE</vt:lpstr>
      <vt:lpstr>MUGHAL EMPIRE</vt:lpstr>
      <vt:lpstr>MUGHAL EMPIRE</vt:lpstr>
      <vt:lpstr>MUGHAL EMPIRE</vt:lpstr>
      <vt:lpstr>MUGHAL EMPIRE</vt:lpstr>
      <vt:lpstr>MUGHAL EMPIRE</vt:lpstr>
      <vt:lpstr>MUGHAL EMPIRE</vt:lpstr>
      <vt:lpstr>MUGHAL EMPIRE</vt:lpstr>
      <vt:lpstr>MUGHAL EMPIRE</vt:lpstr>
      <vt:lpstr>MUGHAL EMPIRE</vt:lpstr>
      <vt:lpstr>MUGHAL EMPIRE</vt:lpstr>
      <vt:lpstr>MUGHAL EMPIRE</vt:lpstr>
      <vt:lpstr>MUGHAL EMPIRE</vt:lpstr>
      <vt:lpstr>MUGHAL EMPIRE</vt:lpstr>
      <vt:lpstr>MUGHAL EMPIRE</vt:lpstr>
      <vt:lpstr>MUGHAL EMPIRE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Prison Radicalization in Bangladesh  Present Scenario and Threats</dc:title>
  <dc:creator>Mohammad Abdul Quddus</dc:creator>
  <cp:lastModifiedBy>Dr. Mostafiz</cp:lastModifiedBy>
  <cp:revision>824</cp:revision>
  <cp:lastPrinted>2018-01-25T09:47:32Z</cp:lastPrinted>
  <dcterms:created xsi:type="dcterms:W3CDTF">2017-10-14T17:55:41Z</dcterms:created>
  <dcterms:modified xsi:type="dcterms:W3CDTF">2023-10-08T17:22:21Z</dcterms:modified>
</cp:coreProperties>
</file>

<file path=docProps/thumbnail.jpeg>
</file>